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1" r:id="rId1"/>
  </p:sldMasterIdLst>
  <p:notesMasterIdLst>
    <p:notesMasterId r:id="rId30"/>
  </p:notesMasterIdLst>
  <p:sldIdLst>
    <p:sldId id="256" r:id="rId2"/>
    <p:sldId id="388" r:id="rId3"/>
    <p:sldId id="333" r:id="rId4"/>
    <p:sldId id="341" r:id="rId5"/>
    <p:sldId id="264" r:id="rId6"/>
    <p:sldId id="344" r:id="rId7"/>
    <p:sldId id="342" r:id="rId8"/>
    <p:sldId id="343" r:id="rId9"/>
    <p:sldId id="329" r:id="rId10"/>
    <p:sldId id="321" r:id="rId11"/>
    <p:sldId id="309" r:id="rId12"/>
    <p:sldId id="322" r:id="rId13"/>
    <p:sldId id="262" r:id="rId14"/>
    <p:sldId id="260" r:id="rId15"/>
    <p:sldId id="323" r:id="rId16"/>
    <p:sldId id="291" r:id="rId17"/>
    <p:sldId id="324" r:id="rId18"/>
    <p:sldId id="392" r:id="rId19"/>
    <p:sldId id="390" r:id="rId20"/>
    <p:sldId id="325" r:id="rId21"/>
    <p:sldId id="326" r:id="rId22"/>
    <p:sldId id="335" r:id="rId23"/>
    <p:sldId id="336" r:id="rId24"/>
    <p:sldId id="337" r:id="rId25"/>
    <p:sldId id="394" r:id="rId26"/>
    <p:sldId id="396" r:id="rId27"/>
    <p:sldId id="397" r:id="rId28"/>
    <p:sldId id="399" r:id="rId2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7545" autoAdjust="0"/>
  </p:normalViewPr>
  <p:slideViewPr>
    <p:cSldViewPr snapToGrid="0" snapToObjects="1">
      <p:cViewPr>
        <p:scale>
          <a:sx n="103" d="100"/>
          <a:sy n="103" d="100"/>
        </p:scale>
        <p:origin x="-1256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431A2-10E8-B740-8D5C-B0CE0E5FD796}" type="datetimeFigureOut">
              <a:rPr lang="it-IT" smtClean="0"/>
              <a:t>15/12/15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0F36-BCC7-D049-B7BA-A482EB91BA9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39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DFF19-343A-0B44-AA55-160401DE049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262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0F36-BCC7-D049-B7BA-A482EB91BA9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255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5D90A7-5DF5-D149-9C10-283FA5B2744F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GB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0F36-BCC7-D049-B7BA-A482EB91BA9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793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0F36-BCC7-D049-B7BA-A482EB91BA9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793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0F36-BCC7-D049-B7BA-A482EB91BA91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891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0F36-BCC7-D049-B7BA-A482EB91BA91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211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0F36-BCC7-D049-B7BA-A482EB91BA91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891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0F36-BCC7-D049-B7BA-A482EB91BA91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891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0F36-BCC7-D049-B7BA-A482EB91BA91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891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0F36-BCC7-D049-B7BA-A482EB91BA91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89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0F36-BCC7-D049-B7BA-A482EB91BA9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5987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0F36-BCC7-D049-B7BA-A482EB91BA91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891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0F36-BCC7-D049-B7BA-A482EB91BA91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891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0F36-BCC7-D049-B7BA-A482EB91BA91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89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DFF19-343A-0B44-AA55-160401DE049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262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0F36-BCC7-D049-B7BA-A482EB91BA9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79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0F36-BCC7-D049-B7BA-A482EB91BA9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793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0F36-BCC7-D049-B7BA-A482EB91BA9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793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0F36-BCC7-D049-B7BA-A482EB91BA9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793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it-IT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DFF19-343A-0B44-AA55-160401DE049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229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0F36-BCC7-D049-B7BA-A482EB91BA9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46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0A25-7B1A-784C-B74F-1A17367C33B1}" type="datetimeFigureOut">
              <a:rPr lang="it-IT" smtClean="0"/>
              <a:t>15/12/15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219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0A25-7B1A-784C-B74F-1A17367C33B1}" type="datetimeFigureOut">
              <a:rPr lang="it-IT" smtClean="0"/>
              <a:t>15/12/15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2CD-41DF-FA47-8CE7-4FF92418333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57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0A25-7B1A-784C-B74F-1A17367C33B1}" type="datetimeFigureOut">
              <a:rPr lang="it-IT" smtClean="0"/>
              <a:t>15/12/15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2CD-41DF-FA47-8CE7-4FF92418333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86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0A25-7B1A-784C-B74F-1A17367C33B1}" type="datetimeFigureOut">
              <a:rPr lang="it-IT" smtClean="0"/>
              <a:t>15/12/15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2CD-41DF-FA47-8CE7-4FF92418333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99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0A25-7B1A-784C-B74F-1A17367C33B1}" type="datetimeFigureOut">
              <a:rPr lang="it-IT" smtClean="0"/>
              <a:t>15/12/15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2CD-41DF-FA47-8CE7-4FF92418333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87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0A25-7B1A-784C-B74F-1A17367C33B1}" type="datetimeFigureOut">
              <a:rPr lang="it-IT" smtClean="0"/>
              <a:t>15/12/15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2CD-41DF-FA47-8CE7-4FF92418333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5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0A25-7B1A-784C-B74F-1A17367C33B1}" type="datetimeFigureOut">
              <a:rPr lang="it-IT" smtClean="0"/>
              <a:t>15/12/15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2CD-41DF-FA47-8CE7-4FF92418333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20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0A25-7B1A-784C-B74F-1A17367C33B1}" type="datetimeFigureOut">
              <a:rPr lang="it-IT" smtClean="0"/>
              <a:t>15/12/15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2CD-41DF-FA47-8CE7-4FF92418333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92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0A25-7B1A-784C-B74F-1A17367C33B1}" type="datetimeFigureOut">
              <a:rPr lang="it-IT" smtClean="0"/>
              <a:t>15/12/15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2CD-41DF-FA47-8CE7-4FF92418333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82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0A25-7B1A-784C-B74F-1A17367C33B1}" type="datetimeFigureOut">
              <a:rPr lang="it-IT" smtClean="0"/>
              <a:t>15/12/15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1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0A25-7B1A-784C-B74F-1A17367C33B1}" type="datetimeFigureOut">
              <a:rPr lang="it-IT" smtClean="0"/>
              <a:t>15/12/15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2CD-41DF-FA47-8CE7-4FF92418333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77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70A25-7B1A-784C-B74F-1A17367C33B1}" type="datetimeFigureOut">
              <a:rPr lang="it-IT" smtClean="0"/>
              <a:t>15/12/15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162CD-41DF-FA47-8CE7-4FF92418333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13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file:///\\localhost\Users\luanalicata\Desktop\Documento1!OLE_LINK1" TargetMode="External"/><Relationship Id="rId5" Type="http://schemas.openxmlformats.org/officeDocument/2006/relationships/image" Target="../media/image13.emf"/><Relationship Id="rId6" Type="http://schemas.openxmlformats.org/officeDocument/2006/relationships/image" Target="../media/image1.gif"/><Relationship Id="rId7" Type="http://schemas.openxmlformats.org/officeDocument/2006/relationships/hyperlink" Target="http://www.pathguide.org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exconsortium.org" TargetMode="External"/><Relationship Id="rId4" Type="http://schemas.openxmlformats.org/officeDocument/2006/relationships/hyperlink" Target="https://imexcentral.org/icentralbeta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2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4.jpeg"/><Relationship Id="rId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6.jpeg"/><Relationship Id="rId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.gif"/><Relationship Id="rId5" Type="http://schemas.openxmlformats.org/officeDocument/2006/relationships/image" Target="../media/image2.pn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9778" y="2130424"/>
            <a:ext cx="8539996" cy="25521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Bioinformatics tools to study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protein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-protein and protein-ligand interactions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it-IT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0" y="1550520"/>
            <a:ext cx="91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189778" y="4916189"/>
            <a:ext cx="7195794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000000"/>
                </a:solidFill>
                <a:latin typeface="Arial"/>
                <a:cs typeface="Arial"/>
              </a:rPr>
              <a:t>Speaker: </a:t>
            </a:r>
            <a:r>
              <a:rPr lang="en-GB" b="1" dirty="0" err="1" smtClean="0">
                <a:solidFill>
                  <a:srgbClr val="000000"/>
                </a:solidFill>
                <a:latin typeface="Arial"/>
                <a:cs typeface="Arial"/>
              </a:rPr>
              <a:t>Luana</a:t>
            </a:r>
            <a:r>
              <a:rPr lang="en-GB" b="1" dirty="0" smtClean="0">
                <a:solidFill>
                  <a:srgbClr val="000000"/>
                </a:solidFill>
                <a:latin typeface="Arial"/>
                <a:cs typeface="Arial"/>
              </a:rPr>
              <a:t> Licata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, MINT, University of Rome Tor Vergata </a:t>
            </a:r>
          </a:p>
        </p:txBody>
      </p:sp>
      <p:pic>
        <p:nvPicPr>
          <p:cNvPr id="25" name="Immagine 24" descr="alma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8" y="190078"/>
            <a:ext cx="1815661" cy="1199849"/>
          </a:xfrm>
          <a:prstGeom prst="rect">
            <a:avLst/>
          </a:prstGeom>
        </p:spPr>
      </p:pic>
      <p:sp>
        <p:nvSpPr>
          <p:cNvPr id="26" name="Rettangolo 25"/>
          <p:cNvSpPr/>
          <p:nvPr/>
        </p:nvSpPr>
        <p:spPr>
          <a:xfrm>
            <a:off x="2239007" y="204123"/>
            <a:ext cx="641457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Course on Protein Networks and 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Systems Biology (Bologna, 14-18 December 2015)</a:t>
            </a:r>
            <a:endParaRPr lang="it-IT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2" y="6237112"/>
            <a:ext cx="7599793" cy="57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3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0" y="6468133"/>
            <a:ext cx="4846627" cy="368963"/>
          </a:xfrm>
          <a:prstGeom prst="rect">
            <a:avLst/>
          </a:prstGeom>
        </p:spPr>
      </p:pic>
      <p:grpSp>
        <p:nvGrpSpPr>
          <p:cNvPr id="34" name="Gruppo 33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35" name="Connettore 1 34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uppo 35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37" name="Immagine 36" descr="alma-logo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38" name="Rettangolo 37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3" name="Rettangolo 2"/>
          <p:cNvSpPr/>
          <p:nvPr/>
        </p:nvSpPr>
        <p:spPr>
          <a:xfrm>
            <a:off x="29200" y="1109358"/>
            <a:ext cx="86658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Molecular interaction </a:t>
            </a:r>
            <a:r>
              <a:rPr lang="en-GB" sz="2000" b="1" dirty="0" smtClean="0"/>
              <a:t>databases </a:t>
            </a:r>
            <a:r>
              <a:rPr lang="en-GB" sz="2000" dirty="0"/>
              <a:t>have been </a:t>
            </a:r>
            <a:r>
              <a:rPr lang="en-GB" sz="2000" dirty="0" smtClean="0"/>
              <a:t>established </a:t>
            </a:r>
            <a:r>
              <a:rPr lang="en-GB" sz="2000" dirty="0"/>
              <a:t>to archive and subsequently disseminate molecular interaction </a:t>
            </a:r>
            <a:r>
              <a:rPr lang="en-GB" sz="2000" dirty="0" smtClean="0"/>
              <a:t>data</a:t>
            </a:r>
            <a:r>
              <a:rPr lang="en-GB" sz="2000" dirty="0"/>
              <a:t> </a:t>
            </a:r>
            <a:r>
              <a:rPr lang="en-GB" sz="2000" dirty="0" smtClean="0"/>
              <a:t>in </a:t>
            </a:r>
            <a:r>
              <a:rPr lang="en-GB" sz="2000" dirty="0"/>
              <a:t>a structured format </a:t>
            </a:r>
            <a:r>
              <a:rPr lang="en-GB" sz="2000" dirty="0" smtClean="0"/>
              <a:t>available to </a:t>
            </a:r>
            <a:r>
              <a:rPr lang="en-GB" sz="2000" dirty="0"/>
              <a:t>perform searches and bioinformatics analyses</a:t>
            </a:r>
            <a:r>
              <a:rPr lang="en-GB" sz="2000" dirty="0" smtClean="0"/>
              <a:t>.</a:t>
            </a:r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/>
              <a:t>Molecular interaction databases </a:t>
            </a:r>
            <a:r>
              <a:rPr lang="en-GB" sz="2000" dirty="0" smtClean="0"/>
              <a:t>can be divided in:</a:t>
            </a:r>
          </a:p>
          <a:p>
            <a:r>
              <a:rPr lang="en-GB" sz="2000" b="1" dirty="0" smtClean="0"/>
              <a:t>Primary databases: </a:t>
            </a:r>
            <a:r>
              <a:rPr lang="en-US" sz="2000" dirty="0" smtClean="0"/>
              <a:t>experimentally </a:t>
            </a:r>
            <a:r>
              <a:rPr lang="en-US" sz="2000" dirty="0"/>
              <a:t>proven protein interactions coming from either small-scale </a:t>
            </a:r>
            <a:r>
              <a:rPr lang="en-US" sz="2000" dirty="0" smtClean="0"/>
              <a:t>or </a:t>
            </a:r>
            <a:r>
              <a:rPr lang="en-US" sz="2000" dirty="0"/>
              <a:t>large-scale </a:t>
            </a:r>
            <a:r>
              <a:rPr lang="en-US" sz="2000" dirty="0" smtClean="0"/>
              <a:t>published </a:t>
            </a:r>
            <a:r>
              <a:rPr lang="en-US" sz="2000" dirty="0"/>
              <a:t>studies that have been manually </a:t>
            </a:r>
            <a:r>
              <a:rPr lang="en-US" sz="2000" dirty="0" smtClean="0"/>
              <a:t>curated</a:t>
            </a:r>
          </a:p>
          <a:p>
            <a:endParaRPr lang="en-GB" sz="2400" dirty="0"/>
          </a:p>
          <a:p>
            <a:r>
              <a:rPr lang="it-IT" sz="2000" b="1" dirty="0" smtClean="0"/>
              <a:t>M</a:t>
            </a:r>
            <a:r>
              <a:rPr lang="en-GB" sz="2000" b="1" dirty="0" smtClean="0"/>
              <a:t>eta databases: </a:t>
            </a:r>
            <a:r>
              <a:rPr lang="en-US" sz="2000" dirty="0"/>
              <a:t>experimentally proven PPIs obtained by consistent integration of several primary databases</a:t>
            </a:r>
            <a:endParaRPr lang="en-GB" sz="2000" b="1" dirty="0" smtClean="0"/>
          </a:p>
          <a:p>
            <a:endParaRPr lang="en-GB" sz="2400" b="1" dirty="0"/>
          </a:p>
          <a:p>
            <a:r>
              <a:rPr lang="en-GB" sz="2000" b="1" dirty="0" smtClean="0"/>
              <a:t>Prediction databases: </a:t>
            </a:r>
            <a:r>
              <a:rPr lang="en-US" sz="2000" dirty="0" smtClean="0"/>
              <a:t>mainly </a:t>
            </a:r>
            <a:r>
              <a:rPr lang="en-US" sz="2000" dirty="0"/>
              <a:t>predicted PPIs derived using different approaches, combined with experimentally proven </a:t>
            </a:r>
            <a:r>
              <a:rPr lang="en-US" sz="2000" dirty="0" smtClean="0"/>
              <a:t>PPIs.</a:t>
            </a:r>
            <a:endParaRPr lang="en-GB" sz="20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779062" y="524403"/>
            <a:ext cx="435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Molecular </a:t>
            </a:r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</a:rPr>
              <a:t>Interaction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 Databases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109" y="453120"/>
            <a:ext cx="8859435" cy="564496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953735"/>
                </a:solidFill>
              </a:rPr>
              <a:t>PPI databases categorization and qualifications</a:t>
            </a:r>
            <a:endParaRPr lang="en-US" sz="2000" b="1" dirty="0">
              <a:solidFill>
                <a:srgbClr val="953735"/>
              </a:solidFill>
              <a:effectLst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" y="6468133"/>
            <a:ext cx="4846627" cy="368963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6" name="Connettore 1 5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po 6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8" name="Immagine 7" descr="alma-logo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9" name="Rettangolo 8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2" name="CasellaDiTesto 1"/>
          <p:cNvSpPr txBox="1"/>
          <p:nvPr/>
        </p:nvSpPr>
        <p:spPr>
          <a:xfrm>
            <a:off x="29200" y="1017616"/>
            <a:ext cx="9174306" cy="7017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Type of data </a:t>
            </a:r>
            <a:r>
              <a:rPr lang="it-IT" b="1" dirty="0" err="1" smtClean="0"/>
              <a:t>captured</a:t>
            </a:r>
            <a:r>
              <a:rPr lang="it-IT" b="1" dirty="0" smtClean="0"/>
              <a:t>:</a:t>
            </a:r>
          </a:p>
          <a:p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PPIs</a:t>
            </a:r>
            <a:r>
              <a:rPr lang="it-IT" dirty="0" smtClean="0"/>
              <a:t> information as MINT and DIP.</a:t>
            </a:r>
          </a:p>
          <a:p>
            <a:pPr marL="285750" indent="-285750">
              <a:buFont typeface="Arial"/>
              <a:buChar char="•"/>
            </a:pP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err="1"/>
              <a:t>I</a:t>
            </a:r>
            <a:r>
              <a:rPr lang="it-IT" dirty="0" err="1" smtClean="0"/>
              <a:t>nteractions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proteins and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molecular</a:t>
            </a:r>
            <a:r>
              <a:rPr lang="it-IT" dirty="0" smtClean="0"/>
              <a:t> </a:t>
            </a:r>
            <a:r>
              <a:rPr lang="it-IT" dirty="0" err="1" smtClean="0"/>
              <a:t>types</a:t>
            </a:r>
            <a:r>
              <a:rPr lang="it-IT" dirty="0" smtClean="0"/>
              <a:t> (DNA, RNA, small </a:t>
            </a:r>
            <a:r>
              <a:rPr lang="it-IT" dirty="0" err="1" smtClean="0"/>
              <a:t>molecules</a:t>
            </a:r>
            <a:r>
              <a:rPr lang="it-IT" dirty="0" smtClean="0"/>
              <a:t>) </a:t>
            </a:r>
          </a:p>
          <a:p>
            <a:r>
              <a:rPr lang="it-IT" dirty="0"/>
              <a:t> </a:t>
            </a:r>
            <a:r>
              <a:rPr lang="it-IT" dirty="0" smtClean="0"/>
              <a:t>as </a:t>
            </a:r>
            <a:r>
              <a:rPr lang="it-IT" dirty="0" err="1" smtClean="0"/>
              <a:t>IntAct</a:t>
            </a:r>
            <a:r>
              <a:rPr lang="it-IT" dirty="0" smtClean="0"/>
              <a:t> and </a:t>
            </a:r>
            <a:r>
              <a:rPr lang="it-IT" dirty="0" err="1" smtClean="0"/>
              <a:t>MatrixDB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err="1" smtClean="0"/>
              <a:t>PPIs</a:t>
            </a:r>
            <a:r>
              <a:rPr lang="it-IT" dirty="0" smtClean="0"/>
              <a:t> and </a:t>
            </a:r>
            <a:r>
              <a:rPr lang="it-IT" dirty="0" err="1" smtClean="0"/>
              <a:t>genetic</a:t>
            </a:r>
            <a:r>
              <a:rPr lang="it-IT" dirty="0" smtClean="0"/>
              <a:t> </a:t>
            </a:r>
            <a:r>
              <a:rPr lang="it-IT" dirty="0" err="1" smtClean="0"/>
              <a:t>interactions</a:t>
            </a:r>
            <a:r>
              <a:rPr lang="it-IT" dirty="0" smtClean="0"/>
              <a:t> as BIOGRID.</a:t>
            </a:r>
          </a:p>
          <a:p>
            <a:pPr marL="285750" indent="-285750">
              <a:buFont typeface="Arial"/>
              <a:buChar char="•"/>
            </a:pP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PPIs</a:t>
            </a:r>
            <a:r>
              <a:rPr lang="it-IT" dirty="0" smtClean="0"/>
              <a:t> </a:t>
            </a:r>
            <a:r>
              <a:rPr lang="it-IT" dirty="0" err="1" smtClean="0"/>
              <a:t>related</a:t>
            </a:r>
            <a:r>
              <a:rPr lang="it-IT" dirty="0" smtClean="0"/>
              <a:t> to a </a:t>
            </a:r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scientific</a:t>
            </a:r>
            <a:r>
              <a:rPr lang="it-IT" dirty="0" smtClean="0"/>
              <a:t> </a:t>
            </a:r>
            <a:r>
              <a:rPr lang="it-IT" dirty="0" err="1" smtClean="0"/>
              <a:t>topic</a:t>
            </a:r>
            <a:r>
              <a:rPr lang="it-IT" dirty="0" smtClean="0"/>
              <a:t> </a:t>
            </a:r>
            <a:r>
              <a:rPr lang="it-IT" dirty="0" err="1" smtClean="0"/>
              <a:t>such</a:t>
            </a:r>
            <a:r>
              <a:rPr lang="it-IT" dirty="0" smtClean="0"/>
              <a:t> as 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err="1">
                <a:solidFill>
                  <a:srgbClr val="000000"/>
                </a:solidFill>
              </a:rPr>
              <a:t>InnateDB</a:t>
            </a:r>
            <a:r>
              <a:rPr lang="en-US" dirty="0">
                <a:solidFill>
                  <a:srgbClr val="000000"/>
                </a:solidFill>
              </a:rPr>
              <a:t> (PPIs in the immune system</a:t>
            </a:r>
            <a:r>
              <a:rPr lang="en-US" dirty="0" smtClean="0">
                <a:solidFill>
                  <a:srgbClr val="000000"/>
                </a:solidFill>
              </a:rPr>
              <a:t>),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MPIDB </a:t>
            </a:r>
            <a:r>
              <a:rPr lang="en-US" dirty="0">
                <a:solidFill>
                  <a:srgbClr val="000000"/>
                </a:solidFill>
              </a:rPr>
              <a:t>(PPIs in microbes)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dirty="0" err="1">
                <a:solidFill>
                  <a:srgbClr val="000000"/>
                </a:solidFill>
              </a:rPr>
              <a:t>MatrixDB</a:t>
            </a:r>
            <a:r>
              <a:rPr lang="en-US" dirty="0">
                <a:solidFill>
                  <a:srgbClr val="000000"/>
                </a:solidFill>
              </a:rPr>
              <a:t> (extracellular PPIs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Type of </a:t>
            </a:r>
            <a:r>
              <a:rPr lang="en-US" b="1" dirty="0" err="1" smtClean="0">
                <a:solidFill>
                  <a:srgbClr val="000000"/>
                </a:solidFill>
              </a:rPr>
              <a:t>curation</a:t>
            </a:r>
            <a:r>
              <a:rPr lang="en-US" b="1" dirty="0" smtClean="0">
                <a:solidFill>
                  <a:srgbClr val="000000"/>
                </a:solidFill>
              </a:rPr>
              <a:t> Policy: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Databases describing PPIs with low level of </a:t>
            </a:r>
            <a:r>
              <a:rPr lang="en-US" dirty="0" err="1" smtClean="0">
                <a:solidFill>
                  <a:srgbClr val="000000"/>
                </a:solidFill>
              </a:rPr>
              <a:t>curation</a:t>
            </a:r>
            <a:r>
              <a:rPr lang="en-US" dirty="0" smtClean="0">
                <a:solidFill>
                  <a:srgbClr val="000000"/>
                </a:solidFill>
              </a:rPr>
              <a:t> details and quality control procedures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Databases </a:t>
            </a:r>
            <a:r>
              <a:rPr lang="en-US" dirty="0">
                <a:solidFill>
                  <a:srgbClr val="000000"/>
                </a:solidFill>
              </a:rPr>
              <a:t>describing PPIs with </a:t>
            </a:r>
            <a:r>
              <a:rPr lang="en-US" dirty="0" smtClean="0">
                <a:solidFill>
                  <a:srgbClr val="000000"/>
                </a:solidFill>
              </a:rPr>
              <a:t>high level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err="1">
                <a:solidFill>
                  <a:srgbClr val="000000"/>
                </a:solidFill>
              </a:rPr>
              <a:t>curation</a:t>
            </a:r>
            <a:r>
              <a:rPr lang="en-US" dirty="0">
                <a:solidFill>
                  <a:srgbClr val="000000"/>
                </a:solidFill>
              </a:rPr>
              <a:t> details and </a:t>
            </a:r>
            <a:r>
              <a:rPr lang="en-US" dirty="0" smtClean="0">
                <a:solidFill>
                  <a:srgbClr val="000000"/>
                </a:solidFill>
              </a:rPr>
              <a:t>high accuracy of quality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control procedures such as </a:t>
            </a:r>
            <a:r>
              <a:rPr lang="en-US" dirty="0" err="1" smtClean="0">
                <a:solidFill>
                  <a:srgbClr val="000000"/>
                </a:solidFill>
              </a:rPr>
              <a:t>IMEx</a:t>
            </a:r>
            <a:r>
              <a:rPr lang="en-US" dirty="0" smtClean="0">
                <a:solidFill>
                  <a:srgbClr val="000000"/>
                </a:solidFill>
              </a:rPr>
              <a:t> databases.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000000"/>
              </a:solidFill>
            </a:endParaRPr>
          </a:p>
          <a:p>
            <a:endParaRPr lang="it-IT" dirty="0" smtClean="0"/>
          </a:p>
          <a:p>
            <a:pPr marL="285750" indent="-285750">
              <a:buFont typeface="Arial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714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08752" y="1493031"/>
            <a:ext cx="5532749" cy="4043993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508044" y="520253"/>
            <a:ext cx="5532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953735"/>
                </a:solidFill>
              </a:rPr>
              <a:t>Principal</a:t>
            </a:r>
            <a:r>
              <a:rPr lang="it-IT" sz="2400" b="1" dirty="0" smtClean="0">
                <a:solidFill>
                  <a:srgbClr val="953735"/>
                </a:solidFill>
              </a:rPr>
              <a:t> Molecular </a:t>
            </a:r>
            <a:r>
              <a:rPr lang="it-IT" sz="2400" b="1" dirty="0" err="1" smtClean="0">
                <a:solidFill>
                  <a:srgbClr val="953735"/>
                </a:solidFill>
              </a:rPr>
              <a:t>Interaction</a:t>
            </a:r>
            <a:r>
              <a:rPr lang="it-IT" sz="2400" b="1" dirty="0" smtClean="0">
                <a:solidFill>
                  <a:srgbClr val="953735"/>
                </a:solidFill>
              </a:rPr>
              <a:t> Databases</a:t>
            </a:r>
            <a:endParaRPr lang="it-IT" sz="2400" b="1" dirty="0">
              <a:solidFill>
                <a:srgbClr val="953735"/>
              </a:solidFill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" y="6468133"/>
            <a:ext cx="4846627" cy="36896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94641" y="5621057"/>
            <a:ext cx="7684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 err="1"/>
              <a:t>Luana</a:t>
            </a:r>
            <a:r>
              <a:rPr lang="en-GB" sz="1000" b="1" dirty="0"/>
              <a:t> Licata and Sandra </a:t>
            </a:r>
            <a:r>
              <a:rPr lang="en-GB" sz="1000" b="1" dirty="0" smtClean="0"/>
              <a:t>Orchard</a:t>
            </a:r>
            <a:r>
              <a:rPr lang="it-IT" sz="1000" dirty="0" smtClean="0"/>
              <a:t>, </a:t>
            </a:r>
            <a:r>
              <a:rPr lang="en-GB" sz="1000" b="1" dirty="0" smtClean="0"/>
              <a:t>The </a:t>
            </a:r>
            <a:r>
              <a:rPr lang="en-GB" sz="1000" b="1" dirty="0" err="1"/>
              <a:t>MIntAct</a:t>
            </a:r>
            <a:r>
              <a:rPr lang="en-GB" sz="1000" b="1" dirty="0"/>
              <a:t> Project and Molecular Interaction </a:t>
            </a:r>
            <a:r>
              <a:rPr lang="en-GB" sz="1000" b="1" dirty="0" smtClean="0"/>
              <a:t>Databases,</a:t>
            </a:r>
          </a:p>
          <a:p>
            <a:r>
              <a:rPr lang="en-GB" sz="1000" b="1" dirty="0" smtClean="0"/>
              <a:t>Methods in Molecular Biology Chapter, Springer,  in press.</a:t>
            </a:r>
            <a:endParaRPr lang="it-IT" sz="1000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966201"/>
              </p:ext>
            </p:extLst>
          </p:nvPr>
        </p:nvGraphicFramePr>
        <p:xfrm>
          <a:off x="514150" y="1656921"/>
          <a:ext cx="5427351" cy="6022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Documento" r:id="rId4" imgW="6477000" imgH="7188200" progId="Word.Document.12">
                  <p:link updateAutomatic="1"/>
                </p:oleObj>
              </mc:Choice>
              <mc:Fallback>
                <p:oleObj name="Documento" r:id="rId4" imgW="6477000" imgH="7188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150" y="1656921"/>
                        <a:ext cx="5427351" cy="6022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o 11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13" name="Connettore 1 12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po 14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16" name="Immagine 15" descr="alma-logo.gi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17" name="Rettangolo 16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2" name="Rettangolo 1"/>
          <p:cNvSpPr/>
          <p:nvPr/>
        </p:nvSpPr>
        <p:spPr>
          <a:xfrm>
            <a:off x="6016696" y="149110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 fuller list of molecular </a:t>
            </a:r>
            <a:endParaRPr lang="en-GB" dirty="0" smtClean="0"/>
          </a:p>
          <a:p>
            <a:r>
              <a:rPr lang="en-GB" dirty="0" smtClean="0"/>
              <a:t>interaction </a:t>
            </a:r>
            <a:r>
              <a:rPr lang="en-GB" dirty="0"/>
              <a:t>databases is </a:t>
            </a:r>
            <a:endParaRPr lang="en-GB" dirty="0" smtClean="0"/>
          </a:p>
          <a:p>
            <a:r>
              <a:rPr lang="en-GB" dirty="0" smtClean="0"/>
              <a:t>available </a:t>
            </a:r>
            <a:r>
              <a:rPr lang="en-GB" dirty="0"/>
              <a:t>at: </a:t>
            </a:r>
            <a:endParaRPr lang="en-GB" dirty="0" smtClean="0"/>
          </a:p>
          <a:p>
            <a:r>
              <a:rPr lang="en-GB" u="sng" dirty="0" smtClean="0">
                <a:hlinkClick r:id="rId7"/>
              </a:rPr>
              <a:t>http</a:t>
            </a:r>
            <a:r>
              <a:rPr lang="en-GB" u="sng" dirty="0">
                <a:hlinkClick r:id="rId7"/>
              </a:rPr>
              <a:t>://www.pathguide.org</a:t>
            </a:r>
            <a:r>
              <a:rPr lang="en-GB" dirty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798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200" y="1090705"/>
            <a:ext cx="91148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An </a:t>
            </a:r>
            <a:r>
              <a:rPr lang="en-GB" dirty="0">
                <a:latin typeface="Arial"/>
                <a:cs typeface="Arial"/>
              </a:rPr>
              <a:t>international collaboration between a group of major public interaction data providers who have agreed to share </a:t>
            </a:r>
            <a:r>
              <a:rPr lang="en-GB" dirty="0" err="1">
                <a:latin typeface="Arial"/>
                <a:cs typeface="Arial"/>
              </a:rPr>
              <a:t>curation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smtClean="0">
                <a:latin typeface="Arial"/>
                <a:cs typeface="Arial"/>
              </a:rPr>
              <a:t>effort</a:t>
            </a:r>
            <a:r>
              <a:rPr lang="en-GB" dirty="0" smtClean="0">
                <a:latin typeface="Arial"/>
                <a:ea typeface="Geneva" charset="0"/>
                <a:cs typeface="Arial"/>
              </a:rPr>
              <a:t> (</a:t>
            </a:r>
            <a:r>
              <a:rPr lang="en-GB" dirty="0" smtClean="0">
                <a:latin typeface="Arial"/>
                <a:ea typeface="Geneva" charset="0"/>
                <a:cs typeface="Arial"/>
                <a:hlinkClick r:id="rId3"/>
              </a:rPr>
              <a:t>www.imexconsortium.org</a:t>
            </a:r>
            <a:r>
              <a:rPr lang="en-GB" dirty="0" smtClean="0">
                <a:latin typeface="Arial"/>
                <a:ea typeface="Geneva" charset="0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GB" dirty="0" smtClean="0">
              <a:latin typeface="Arial"/>
              <a:ea typeface="Geneva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12 active molecular interaction databases dedicated to producing high quality, annotated data, curated to the same standards and following the same </a:t>
            </a:r>
            <a:r>
              <a:rPr lang="en-GB" dirty="0" err="1" smtClean="0">
                <a:latin typeface="Arial"/>
                <a:cs typeface="Arial"/>
              </a:rPr>
              <a:t>curation</a:t>
            </a:r>
            <a:r>
              <a:rPr lang="en-GB" dirty="0" smtClean="0">
                <a:latin typeface="Arial"/>
                <a:cs typeface="Arial"/>
              </a:rPr>
              <a:t> rules</a:t>
            </a:r>
          </a:p>
          <a:p>
            <a:endParaRPr lang="en-GB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Data is curated once at a single centre then exchanged between partners</a:t>
            </a:r>
          </a:p>
          <a:p>
            <a:endParaRPr lang="en-GB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Users need only go to a single site to obtain all data</a:t>
            </a:r>
          </a:p>
          <a:p>
            <a:endParaRPr lang="en-GB" dirty="0">
              <a:latin typeface="Arial"/>
              <a:ea typeface="Geneva" charset="0"/>
              <a:cs typeface="Arial"/>
            </a:endParaRPr>
          </a:p>
          <a:p>
            <a:r>
              <a:rPr lang="en-GB" b="1" dirty="0" err="1" smtClean="0">
                <a:latin typeface="Arial"/>
                <a:ea typeface="Geneva" charset="0"/>
                <a:cs typeface="Arial"/>
              </a:rPr>
              <a:t>Imex</a:t>
            </a:r>
            <a:r>
              <a:rPr lang="en-GB" b="1" dirty="0" smtClean="0">
                <a:latin typeface="Arial"/>
                <a:ea typeface="Geneva" charset="0"/>
                <a:cs typeface="Arial"/>
              </a:rPr>
              <a:t> Central</a:t>
            </a:r>
          </a:p>
          <a:p>
            <a:r>
              <a:rPr lang="en-GB" dirty="0">
                <a:latin typeface="Arial"/>
                <a:cs typeface="Arial"/>
              </a:rPr>
              <a:t/>
            </a:r>
            <a:br>
              <a:rPr lang="en-GB" dirty="0"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The </a:t>
            </a:r>
            <a:r>
              <a:rPr lang="en-GB" dirty="0">
                <a:latin typeface="Arial"/>
                <a:cs typeface="Arial"/>
              </a:rPr>
              <a:t>web service </a:t>
            </a:r>
            <a:r>
              <a:rPr lang="en-GB" dirty="0" err="1">
                <a:latin typeface="Arial"/>
                <a:cs typeface="Arial"/>
              </a:rPr>
              <a:t>IMEx</a:t>
            </a:r>
            <a:r>
              <a:rPr lang="en-GB" dirty="0">
                <a:latin typeface="Arial"/>
                <a:cs typeface="Arial"/>
              </a:rPr>
              <a:t> Central (</a:t>
            </a:r>
            <a:r>
              <a:rPr lang="en-GB" dirty="0">
                <a:latin typeface="Arial"/>
                <a:cs typeface="Arial"/>
                <a:hlinkClick r:id="rId4"/>
              </a:rPr>
              <a:t>https://imexcentral.org/icentralbeta/</a:t>
            </a:r>
            <a:r>
              <a:rPr lang="en-GB" dirty="0">
                <a:latin typeface="Arial"/>
                <a:cs typeface="Arial"/>
              </a:rPr>
              <a:t>) is a central resource to assign </a:t>
            </a:r>
            <a:r>
              <a:rPr lang="en-GB" dirty="0" err="1">
                <a:latin typeface="Arial"/>
                <a:cs typeface="Arial"/>
              </a:rPr>
              <a:t>IMEx</a:t>
            </a:r>
            <a:r>
              <a:rPr lang="en-GB" dirty="0">
                <a:latin typeface="Arial"/>
                <a:cs typeface="Arial"/>
              </a:rPr>
              <a:t> IDs to the publications curated by </a:t>
            </a:r>
            <a:r>
              <a:rPr lang="en-GB" dirty="0" err="1">
                <a:latin typeface="Arial"/>
                <a:cs typeface="Arial"/>
              </a:rPr>
              <a:t>IMEx</a:t>
            </a:r>
            <a:r>
              <a:rPr lang="en-GB" dirty="0">
                <a:latin typeface="Arial"/>
                <a:cs typeface="Arial"/>
              </a:rPr>
              <a:t> members (version BETA-0.93 has been recently released). </a:t>
            </a:r>
            <a:endParaRPr lang="en-GB" dirty="0" smtClean="0">
              <a:latin typeface="Arial"/>
              <a:cs typeface="Arial"/>
            </a:endParaRPr>
          </a:p>
          <a:p>
            <a:endParaRPr lang="en-GB" dirty="0" smtClean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Curators </a:t>
            </a:r>
            <a:r>
              <a:rPr lang="en-GB" dirty="0">
                <a:latin typeface="Arial"/>
                <a:cs typeface="Arial"/>
              </a:rPr>
              <a:t>can check by using the NCBI PubMed identifier (PMID) if other </a:t>
            </a:r>
            <a:r>
              <a:rPr lang="en-GB" dirty="0" err="1">
                <a:latin typeface="Arial"/>
                <a:cs typeface="Arial"/>
              </a:rPr>
              <a:t>IMEx</a:t>
            </a:r>
            <a:r>
              <a:rPr lang="en-GB" dirty="0">
                <a:latin typeface="Arial"/>
                <a:cs typeface="Arial"/>
              </a:rPr>
              <a:t> members have curated an already published paper and therefore it allows avoiding work duplication.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57312" y="415001"/>
            <a:ext cx="2715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 smtClean="0">
                <a:solidFill>
                  <a:srgbClr val="953735"/>
                </a:solidFill>
                <a:latin typeface="Arial" charset="0"/>
              </a:rPr>
              <a:t>IMEx</a:t>
            </a:r>
            <a:r>
              <a:rPr lang="en-GB" sz="2400" b="1" dirty="0" smtClean="0">
                <a:solidFill>
                  <a:srgbClr val="953735"/>
                </a:solidFill>
                <a:latin typeface="Arial" charset="0"/>
              </a:rPr>
              <a:t> Consortium</a:t>
            </a:r>
            <a:endParaRPr lang="it-IT" sz="2400" b="1" dirty="0">
              <a:solidFill>
                <a:srgbClr val="953735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0" y="6468133"/>
            <a:ext cx="4846627" cy="368963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13" name="Connettore 1 12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po 14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16" name="Immagine 15" descr="alma-logo.gi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17" name="Rettangolo 16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208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0" y="6468133"/>
            <a:ext cx="4846627" cy="368963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11" name="Connettore 1 10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uppo 11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14" name="Immagine 13" descr="alma-logo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15" name="Rettangolo 14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16" name="Rettangolo 15"/>
          <p:cNvSpPr/>
          <p:nvPr/>
        </p:nvSpPr>
        <p:spPr>
          <a:xfrm>
            <a:off x="3257312" y="542008"/>
            <a:ext cx="2293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 smtClean="0">
                <a:solidFill>
                  <a:srgbClr val="953735"/>
                </a:solidFill>
                <a:latin typeface="Arial" charset="0"/>
              </a:rPr>
              <a:t>IMEx</a:t>
            </a:r>
            <a:r>
              <a:rPr lang="en-GB" sz="2000" b="1" dirty="0" smtClean="0">
                <a:solidFill>
                  <a:srgbClr val="953735"/>
                </a:solidFill>
                <a:latin typeface="Arial" charset="0"/>
              </a:rPr>
              <a:t> Consortium</a:t>
            </a:r>
            <a:endParaRPr lang="it-IT" sz="2000" b="1" dirty="0">
              <a:solidFill>
                <a:srgbClr val="953735"/>
              </a:solidFill>
            </a:endParaRPr>
          </a:p>
        </p:txBody>
      </p:sp>
      <p:pic>
        <p:nvPicPr>
          <p:cNvPr id="3" name="Immagine 2" descr="Schermata 2015-12-12 alle 18.21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43" y="1028199"/>
            <a:ext cx="5552337" cy="53828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2002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0" y="6511168"/>
            <a:ext cx="4281329" cy="325928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11" name="Connettore 1 10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uppo 11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13" name="Immagine 12" descr="alma-logo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14" name="Rettangolo 13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2" name="CasellaDiTesto 1"/>
          <p:cNvSpPr txBox="1"/>
          <p:nvPr/>
        </p:nvSpPr>
        <p:spPr>
          <a:xfrm>
            <a:off x="3391647" y="546735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solidFill>
                  <a:srgbClr val="953735"/>
                </a:solidFill>
              </a:rPr>
              <a:t>MintAct</a:t>
            </a:r>
            <a:r>
              <a:rPr lang="it-IT" sz="2000" b="1" dirty="0">
                <a:solidFill>
                  <a:srgbClr val="953735"/>
                </a:solidFill>
              </a:rPr>
              <a:t> Project</a:t>
            </a:r>
            <a:endParaRPr lang="it-IT" sz="2000" dirty="0"/>
          </a:p>
        </p:txBody>
      </p:sp>
      <p:pic>
        <p:nvPicPr>
          <p:cNvPr id="4" name="Immagine 3" descr="FIGUR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54" y="4041430"/>
            <a:ext cx="5169648" cy="246973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0093" y="973768"/>
            <a:ext cx="88750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MINT and </a:t>
            </a:r>
            <a:r>
              <a:rPr lang="en-GB" dirty="0" err="1" smtClean="0"/>
              <a:t>IntAct</a:t>
            </a:r>
            <a:r>
              <a:rPr lang="en-GB" dirty="0" smtClean="0"/>
              <a:t> databases were two </a:t>
            </a:r>
            <a:r>
              <a:rPr lang="en-GB" dirty="0"/>
              <a:t>of the largest </a:t>
            </a:r>
            <a:r>
              <a:rPr lang="en-GB" dirty="0" smtClean="0"/>
              <a:t>databases (number </a:t>
            </a:r>
            <a:r>
              <a:rPr lang="en-GB" dirty="0"/>
              <a:t>of manuscripts curated and the number of non-redundant </a:t>
            </a:r>
            <a:r>
              <a:rPr lang="en-GB" dirty="0" smtClean="0"/>
              <a:t>interactions). 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Both adopted </a:t>
            </a:r>
            <a:r>
              <a:rPr lang="en-GB" dirty="0"/>
              <a:t>the highest possible data quality standards. 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Both were </a:t>
            </a:r>
            <a:r>
              <a:rPr lang="en-GB" dirty="0"/>
              <a:t>founder members of the </a:t>
            </a:r>
            <a:r>
              <a:rPr lang="en-GB" dirty="0" err="1"/>
              <a:t>IMEx</a:t>
            </a:r>
            <a:r>
              <a:rPr lang="en-GB" dirty="0"/>
              <a:t> Consortium. 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IntAct</a:t>
            </a:r>
            <a:r>
              <a:rPr lang="en-GB" dirty="0" smtClean="0"/>
              <a:t> </a:t>
            </a:r>
            <a:r>
              <a:rPr lang="en-GB" dirty="0"/>
              <a:t>and MINT joined forces to create a single resource to improve </a:t>
            </a:r>
            <a:r>
              <a:rPr lang="en-GB" dirty="0" err="1"/>
              <a:t>curation</a:t>
            </a:r>
            <a:r>
              <a:rPr lang="en-GB" dirty="0"/>
              <a:t> and software development efforts. </a:t>
            </a:r>
            <a:endParaRPr lang="it-IT" dirty="0"/>
          </a:p>
          <a:p>
            <a:pPr marL="285750" indent="-285750">
              <a:buFont typeface="Arial"/>
              <a:buChar char="•"/>
            </a:pPr>
            <a:endParaRPr lang="en-GB" dirty="0" smtClean="0"/>
          </a:p>
          <a:p>
            <a:r>
              <a:rPr lang="en-GB" dirty="0" smtClean="0"/>
              <a:t>Data maintenance</a:t>
            </a:r>
            <a:r>
              <a:rPr lang="en-GB" dirty="0"/>
              <a:t>, and the PSICQUIC and </a:t>
            </a:r>
            <a:r>
              <a:rPr lang="en-GB" dirty="0" err="1"/>
              <a:t>IMEx</a:t>
            </a:r>
            <a:r>
              <a:rPr lang="en-GB" dirty="0"/>
              <a:t> web services are the responsibility of the </a:t>
            </a:r>
            <a:r>
              <a:rPr lang="en-GB" dirty="0" err="1"/>
              <a:t>IntAct</a:t>
            </a:r>
            <a:r>
              <a:rPr lang="en-GB" dirty="0"/>
              <a:t> team, while the </a:t>
            </a:r>
            <a:r>
              <a:rPr lang="en-GB" dirty="0" err="1"/>
              <a:t>curation</a:t>
            </a:r>
            <a:r>
              <a:rPr lang="en-GB" dirty="0"/>
              <a:t> effort is undertaken by both </a:t>
            </a:r>
            <a:r>
              <a:rPr lang="en-GB" dirty="0" err="1"/>
              <a:t>IntAct</a:t>
            </a:r>
            <a:r>
              <a:rPr lang="en-GB" dirty="0"/>
              <a:t> and MINT curators.</a:t>
            </a:r>
            <a:r>
              <a:rPr lang="it-IT" dirty="0"/>
              <a:t> 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254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8EB64E-0344-EE46-964F-3CD8995D878F}" type="slidenum">
              <a:rPr lang="de-DE" sz="900">
                <a:solidFill>
                  <a:srgbClr val="FFFFFF"/>
                </a:solidFill>
              </a:rPr>
              <a:pPr/>
              <a:t>16</a:t>
            </a:fld>
            <a:endParaRPr lang="de-DE" sz="900">
              <a:solidFill>
                <a:srgbClr val="FFFFFF"/>
              </a:solidFill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9200" y="1287473"/>
            <a:ext cx="8954222" cy="477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500"/>
              </a:spcAft>
            </a:pPr>
            <a:r>
              <a:rPr lang="en-GB" sz="2000" dirty="0" smtClean="0"/>
              <a:t>Freely </a:t>
            </a:r>
            <a:r>
              <a:rPr lang="en-GB" sz="2000" dirty="0"/>
              <a:t>available open-source </a:t>
            </a:r>
            <a:r>
              <a:rPr lang="en-GB" sz="2000" dirty="0" smtClean="0"/>
              <a:t>database</a:t>
            </a:r>
            <a:r>
              <a:rPr lang="it-IT" sz="2000" dirty="0" smtClean="0"/>
              <a:t> </a:t>
            </a:r>
            <a:r>
              <a:rPr lang="en-GB" sz="2000" dirty="0" smtClean="0">
                <a:latin typeface="Arial"/>
                <a:cs typeface="Arial"/>
              </a:rPr>
              <a:t>of 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</a:pPr>
            <a:r>
              <a:rPr lang="en-GB" sz="2000" dirty="0" smtClean="0">
                <a:latin typeface="Arial"/>
                <a:cs typeface="Arial"/>
              </a:rPr>
              <a:t>molecular interactions </a:t>
            </a:r>
            <a:r>
              <a:rPr lang="en-GB" sz="2000" dirty="0">
                <a:latin typeface="Arial"/>
                <a:cs typeface="Arial"/>
              </a:rPr>
              <a:t>(mainly PPIs</a:t>
            </a:r>
            <a:r>
              <a:rPr lang="en-GB" sz="2000" dirty="0" smtClean="0">
                <a:latin typeface="Arial"/>
                <a:cs typeface="Arial"/>
              </a:rPr>
              <a:t>).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</a:pPr>
            <a:r>
              <a:rPr lang="en-GB" sz="2000" dirty="0" smtClean="0">
                <a:latin typeface="Arial"/>
                <a:cs typeface="Arial"/>
              </a:rPr>
              <a:t>~</a:t>
            </a:r>
            <a:r>
              <a:rPr lang="en-GB" sz="2000" b="1" dirty="0" smtClean="0">
                <a:latin typeface="Arial"/>
                <a:cs typeface="Arial"/>
              </a:rPr>
              <a:t>560K</a:t>
            </a:r>
            <a:r>
              <a:rPr lang="en-GB" sz="2000" dirty="0" smtClean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binary interactions taken </a:t>
            </a:r>
            <a:endParaRPr lang="en-GB" sz="2000" dirty="0" smtClean="0">
              <a:latin typeface="Arial"/>
              <a:cs typeface="Arial"/>
            </a:endParaRPr>
          </a:p>
          <a:p>
            <a:pPr marL="0" indent="0">
              <a:spcBef>
                <a:spcPts val="500"/>
              </a:spcBef>
              <a:spcAft>
                <a:spcPts val="500"/>
              </a:spcAft>
            </a:pPr>
            <a:r>
              <a:rPr lang="en-GB" sz="2000" dirty="0" smtClean="0">
                <a:latin typeface="Arial"/>
                <a:cs typeface="Arial"/>
              </a:rPr>
              <a:t>from &gt;</a:t>
            </a:r>
            <a:r>
              <a:rPr lang="it-IT" sz="2000" dirty="0" smtClean="0">
                <a:latin typeface="Arial"/>
                <a:cs typeface="Arial"/>
              </a:rPr>
              <a:t>13892 </a:t>
            </a:r>
            <a:r>
              <a:rPr lang="en-GB" sz="2000" dirty="0" smtClean="0">
                <a:latin typeface="Arial"/>
                <a:cs typeface="Arial"/>
              </a:rPr>
              <a:t>publications (November 2015).</a:t>
            </a:r>
            <a:r>
              <a:rPr lang="en-GB" sz="2000" dirty="0">
                <a:solidFill>
                  <a:srgbClr val="00336C"/>
                </a:solidFill>
                <a:latin typeface="Arial"/>
                <a:cs typeface="Arial"/>
              </a:rPr>
              <a:t/>
            </a:r>
            <a:br>
              <a:rPr lang="en-GB" sz="2000" dirty="0">
                <a:solidFill>
                  <a:srgbClr val="00336C"/>
                </a:solidFill>
                <a:latin typeface="Arial"/>
                <a:cs typeface="Arial"/>
              </a:rPr>
            </a:br>
            <a:r>
              <a:rPr lang="en-GB" sz="1400" dirty="0">
                <a:solidFill>
                  <a:srgbClr val="00336C"/>
                </a:solidFill>
                <a:latin typeface="Arial"/>
                <a:cs typeface="Arial"/>
              </a:rPr>
              <a:t/>
            </a:r>
            <a:br>
              <a:rPr lang="en-GB" sz="1400" dirty="0">
                <a:solidFill>
                  <a:srgbClr val="00336C"/>
                </a:solidFill>
                <a:latin typeface="Arial"/>
                <a:cs typeface="Arial"/>
              </a:rPr>
            </a:br>
            <a:endParaRPr lang="en-GB" sz="1400" dirty="0">
              <a:solidFill>
                <a:srgbClr val="00336C"/>
              </a:solidFill>
              <a:latin typeface="Arial"/>
              <a:cs typeface="Arial"/>
            </a:endParaRPr>
          </a:p>
          <a:p>
            <a:pPr marL="0" indent="0">
              <a:spcBef>
                <a:spcPts val="500"/>
              </a:spcBef>
              <a:spcAft>
                <a:spcPts val="500"/>
              </a:spcAft>
            </a:pPr>
            <a:endParaRPr lang="en-GB" sz="14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spcBef>
                <a:spcPts val="500"/>
              </a:spcBef>
              <a:spcAft>
                <a:spcPts val="500"/>
              </a:spcAft>
            </a:pPr>
            <a:endParaRPr lang="en-GB" sz="1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spcBef>
                <a:spcPts val="500"/>
              </a:spcBef>
              <a:spcAft>
                <a:spcPts val="500"/>
              </a:spcAft>
            </a:pPr>
            <a:endParaRPr lang="en-GB" sz="1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 eaLnBrk="1" hangingPunct="1"/>
            <a:r>
              <a:rPr lang="en-GB" sz="2000" dirty="0">
                <a:latin typeface="Arial"/>
                <a:cs typeface="Arial"/>
              </a:rPr>
              <a:t>Data is standards</a:t>
            </a:r>
            <a:r>
              <a:rPr lang="en-GB" sz="2000" dirty="0" smtClean="0">
                <a:latin typeface="Arial"/>
                <a:cs typeface="Arial"/>
              </a:rPr>
              <a:t>-compliant </a:t>
            </a:r>
            <a:r>
              <a:rPr lang="en-GB" sz="2000" dirty="0">
                <a:latin typeface="Arial"/>
                <a:cs typeface="Arial"/>
              </a:rPr>
              <a:t>and available via </a:t>
            </a:r>
            <a:r>
              <a:rPr lang="en-GB" sz="2000" dirty="0" smtClean="0">
                <a:latin typeface="Arial"/>
                <a:cs typeface="Arial"/>
              </a:rPr>
              <a:t>IntAct website</a:t>
            </a:r>
            <a:r>
              <a:rPr lang="en-GB" sz="2000" dirty="0">
                <a:latin typeface="Arial"/>
                <a:cs typeface="Arial"/>
              </a:rPr>
              <a:t>, for download at </a:t>
            </a:r>
            <a:r>
              <a:rPr lang="en-GB" sz="2000" dirty="0" smtClean="0">
                <a:latin typeface="Arial"/>
                <a:cs typeface="Arial"/>
              </a:rPr>
              <a:t>the ftp </a:t>
            </a:r>
            <a:r>
              <a:rPr lang="en-GB" sz="2000" dirty="0">
                <a:latin typeface="Arial"/>
                <a:cs typeface="Arial"/>
              </a:rPr>
              <a:t>site or via </a:t>
            </a:r>
            <a:r>
              <a:rPr lang="en-GB" sz="2000" dirty="0" smtClean="0">
                <a:latin typeface="Arial"/>
                <a:cs typeface="Arial"/>
              </a:rPr>
              <a:t>PSICQUIC</a:t>
            </a:r>
            <a:r>
              <a:rPr lang="en-GB" sz="1400" dirty="0" smtClean="0">
                <a:latin typeface="Arial"/>
                <a:cs typeface="Arial"/>
              </a:rPr>
              <a:t>:</a:t>
            </a:r>
            <a:endParaRPr lang="en-GB" sz="2000" dirty="0">
              <a:latin typeface="Arial"/>
              <a:cs typeface="Arial"/>
            </a:endParaRPr>
          </a:p>
          <a:p>
            <a:pPr marL="0" indent="0" eaLnBrk="1" hangingPunct="1"/>
            <a:endParaRPr lang="en-GB" sz="2000" dirty="0">
              <a:latin typeface="Arial"/>
              <a:cs typeface="Arial"/>
            </a:endParaRPr>
          </a:p>
          <a:p>
            <a:pPr marL="0" indent="0" eaLnBrk="1" hangingPunct="1"/>
            <a:endParaRPr lang="en-GB" sz="2000" dirty="0" smtClean="0">
              <a:latin typeface="Arial"/>
              <a:cs typeface="Arial"/>
            </a:endParaRPr>
          </a:p>
          <a:p>
            <a:pPr marL="0" indent="0" eaLnBrk="1" hangingPunct="1"/>
            <a:endParaRPr lang="en-GB" sz="2000" dirty="0" smtClean="0">
              <a:latin typeface="Arial"/>
              <a:cs typeface="Arial"/>
            </a:endParaRP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2843213" y="519405"/>
            <a:ext cx="5843587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003063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dirty="0" err="1" smtClean="0">
                <a:solidFill>
                  <a:srgbClr val="953735"/>
                </a:solidFill>
                <a:latin typeface="+mj-lt"/>
                <a:ea typeface="+mj-ea"/>
                <a:cs typeface="+mj-cs"/>
              </a:rPr>
              <a:t>MINTAct</a:t>
            </a:r>
            <a:r>
              <a:rPr lang="en-GB" sz="2000" b="1" dirty="0" smtClean="0">
                <a:solidFill>
                  <a:srgbClr val="953735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000" b="1" dirty="0">
                <a:solidFill>
                  <a:srgbClr val="953735"/>
                </a:solidFill>
                <a:latin typeface="+mj-lt"/>
                <a:ea typeface="+mj-ea"/>
                <a:cs typeface="+mj-cs"/>
              </a:rPr>
              <a:t>goals &amp; achievements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78520" y="5236065"/>
            <a:ext cx="52633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 b="1" dirty="0">
                <a:latin typeface="Arial"/>
                <a:cs typeface="Arial"/>
              </a:rPr>
              <a:t>http://</a:t>
            </a:r>
            <a:r>
              <a:rPr lang="en-GB" sz="1400" b="1" dirty="0" err="1">
                <a:latin typeface="Arial"/>
                <a:cs typeface="Arial"/>
              </a:rPr>
              <a:t>www.ebi.ac.uk</a:t>
            </a:r>
            <a:r>
              <a:rPr lang="en-GB" sz="1400" b="1" dirty="0">
                <a:latin typeface="Arial"/>
                <a:cs typeface="Arial"/>
              </a:rPr>
              <a:t>/intact</a:t>
            </a:r>
          </a:p>
          <a:p>
            <a:pPr eaLnBrk="1" hangingPunct="1"/>
            <a:r>
              <a:rPr lang="en-GB" sz="1400" b="1" dirty="0">
                <a:latin typeface="Arial"/>
                <a:cs typeface="Arial"/>
              </a:rPr>
              <a:t>ftp://</a:t>
            </a:r>
            <a:r>
              <a:rPr lang="en-GB" sz="1400" b="1" dirty="0" err="1">
                <a:latin typeface="Arial"/>
                <a:cs typeface="Arial"/>
              </a:rPr>
              <a:t>ftp.ebi.ac.uk</a:t>
            </a:r>
            <a:r>
              <a:rPr lang="en-GB" sz="1400" b="1" dirty="0">
                <a:latin typeface="Arial"/>
                <a:cs typeface="Arial"/>
              </a:rPr>
              <a:t>/pub/databases/intact</a:t>
            </a:r>
          </a:p>
          <a:p>
            <a:pPr eaLnBrk="1" hangingPunct="1"/>
            <a:r>
              <a:rPr lang="en-GB" sz="1400" b="1" dirty="0" err="1" smtClean="0">
                <a:latin typeface="Arial"/>
                <a:cs typeface="Arial"/>
              </a:rPr>
              <a:t>www.ebi.ac.uk</a:t>
            </a:r>
            <a:r>
              <a:rPr lang="en-GB" sz="1400" b="1" dirty="0" smtClean="0">
                <a:latin typeface="Arial"/>
                <a:cs typeface="Arial"/>
              </a:rPr>
              <a:t>/Tools/</a:t>
            </a:r>
            <a:r>
              <a:rPr lang="en-GB" sz="1400" b="1" dirty="0" err="1" smtClean="0">
                <a:latin typeface="Arial"/>
                <a:cs typeface="Arial"/>
              </a:rPr>
              <a:t>webservices</a:t>
            </a:r>
            <a:r>
              <a:rPr lang="en-GB" sz="1400" b="1" dirty="0" smtClean="0">
                <a:latin typeface="Arial"/>
                <a:cs typeface="Arial"/>
              </a:rPr>
              <a:t>/</a:t>
            </a:r>
            <a:r>
              <a:rPr lang="en-GB" sz="1400" b="1" dirty="0" err="1" smtClean="0">
                <a:latin typeface="Arial"/>
                <a:cs typeface="Arial"/>
              </a:rPr>
              <a:t>psicquic</a:t>
            </a:r>
            <a:r>
              <a:rPr lang="en-GB" sz="1400" b="1" dirty="0" smtClean="0">
                <a:latin typeface="Arial"/>
                <a:cs typeface="Arial"/>
              </a:rPr>
              <a:t>/view/</a:t>
            </a:r>
            <a:r>
              <a:rPr lang="en-GB" sz="1400" b="1" dirty="0" err="1" smtClean="0">
                <a:latin typeface="Arial"/>
                <a:cs typeface="Arial"/>
              </a:rPr>
              <a:t>main.xhtml</a:t>
            </a:r>
            <a:endParaRPr lang="en-GB" sz="1400" b="1" dirty="0" smtClean="0">
              <a:latin typeface="Arial"/>
              <a:cs typeface="Arial"/>
            </a:endParaRPr>
          </a:p>
          <a:p>
            <a:pPr eaLnBrk="1" hangingPunct="1"/>
            <a:endParaRPr lang="en-US" sz="1400" b="1" dirty="0">
              <a:solidFill>
                <a:srgbClr val="FF0000"/>
              </a:solidFill>
              <a:latin typeface="Tahoma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" y="6468133"/>
            <a:ext cx="4846627" cy="368963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8" name="Connettore 1 7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uppo 8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10" name="Immagine 9" descr="alma-logo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11" name="Rettangolo 10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pic>
        <p:nvPicPr>
          <p:cNvPr id="2" name="Immagine 1" descr="500k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8641" r="25500" b="6240"/>
          <a:stretch/>
        </p:blipFill>
        <p:spPr>
          <a:xfrm>
            <a:off x="5242428" y="1122706"/>
            <a:ext cx="3740994" cy="2289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4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0" y="6468133"/>
            <a:ext cx="4846627" cy="368963"/>
          </a:xfrm>
          <a:prstGeom prst="rect">
            <a:avLst/>
          </a:prstGeom>
        </p:spPr>
      </p:pic>
      <p:grpSp>
        <p:nvGrpSpPr>
          <p:cNvPr id="15" name="Gruppo 14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16" name="Connettore 1 15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uppo 16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18" name="Immagine 17" descr="alma-logo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19" name="Rettangolo 18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2" name="CasellaDiTesto 1"/>
          <p:cNvSpPr txBox="1"/>
          <p:nvPr/>
        </p:nvSpPr>
        <p:spPr>
          <a:xfrm>
            <a:off x="149412" y="1498195"/>
            <a:ext cx="644278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sz="2400" dirty="0" smtClean="0"/>
              <a:t>How to </a:t>
            </a:r>
            <a:r>
              <a:rPr lang="it-IT" sz="2400" dirty="0" err="1" smtClean="0"/>
              <a:t>search</a:t>
            </a:r>
            <a:r>
              <a:rPr lang="it-IT" sz="2400" dirty="0" smtClean="0"/>
              <a:t> </a:t>
            </a:r>
            <a:r>
              <a:rPr lang="it-IT" sz="2400" dirty="0"/>
              <a:t>a </a:t>
            </a:r>
            <a:r>
              <a:rPr lang="it-IT" sz="2400" dirty="0" err="1"/>
              <a:t>molecular</a:t>
            </a:r>
            <a:r>
              <a:rPr lang="it-IT" sz="2400" dirty="0"/>
              <a:t> </a:t>
            </a:r>
            <a:r>
              <a:rPr lang="it-IT" sz="2400" dirty="0" err="1"/>
              <a:t>interaction</a:t>
            </a:r>
            <a:r>
              <a:rPr lang="it-IT" sz="2400" dirty="0"/>
              <a:t> database</a:t>
            </a:r>
            <a:endParaRPr lang="it-IT" sz="2400" dirty="0" smtClean="0"/>
          </a:p>
          <a:p>
            <a:endParaRPr lang="it-IT" sz="2400" dirty="0"/>
          </a:p>
          <a:p>
            <a:pPr marL="285750" indent="-285750">
              <a:buFont typeface="Arial"/>
              <a:buChar char="•"/>
            </a:pPr>
            <a:r>
              <a:rPr lang="it-IT" sz="2400" dirty="0" err="1" smtClean="0"/>
              <a:t>Which</a:t>
            </a:r>
            <a:r>
              <a:rPr lang="it-IT" sz="2400" dirty="0" smtClean="0"/>
              <a:t> information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possible</a:t>
            </a:r>
            <a:r>
              <a:rPr lang="it-IT" sz="2400" dirty="0" smtClean="0"/>
              <a:t> to </a:t>
            </a:r>
            <a:r>
              <a:rPr lang="it-IT" sz="2400" dirty="0" err="1" smtClean="0"/>
              <a:t>retrieve</a:t>
            </a:r>
            <a:endParaRPr lang="it-IT" sz="2400" dirty="0" smtClean="0"/>
          </a:p>
          <a:p>
            <a:endParaRPr lang="it-IT" sz="2400" dirty="0"/>
          </a:p>
          <a:p>
            <a:pPr marL="285750" indent="-285750">
              <a:buFont typeface="Arial"/>
              <a:buChar char="•"/>
            </a:pPr>
            <a:r>
              <a:rPr lang="it-IT" sz="2400" dirty="0" err="1" smtClean="0"/>
              <a:t>Which</a:t>
            </a:r>
            <a:r>
              <a:rPr lang="it-IT" sz="2400" dirty="0" smtClean="0"/>
              <a:t> </a:t>
            </a:r>
            <a:r>
              <a:rPr lang="it-IT" sz="2400" dirty="0" err="1" smtClean="0"/>
              <a:t>kind</a:t>
            </a:r>
            <a:r>
              <a:rPr lang="it-IT" sz="2400" dirty="0" smtClean="0"/>
              <a:t> of data </a:t>
            </a:r>
            <a:r>
              <a:rPr lang="it-IT" sz="2400" dirty="0" err="1" smtClean="0"/>
              <a:t>contains</a:t>
            </a:r>
            <a:endParaRPr lang="it-IT" sz="2400" dirty="0" smtClean="0"/>
          </a:p>
          <a:p>
            <a:pPr marL="285750" indent="-285750">
              <a:buFont typeface="Arial"/>
              <a:buChar char="•"/>
            </a:pPr>
            <a:endParaRPr lang="it-IT" sz="2400" dirty="0"/>
          </a:p>
          <a:p>
            <a:pPr marL="285750" indent="-285750">
              <a:buFont typeface="Arial"/>
              <a:buChar char="•"/>
            </a:pPr>
            <a:r>
              <a:rPr lang="it-IT" sz="2400" dirty="0" smtClean="0"/>
              <a:t>How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possible</a:t>
            </a:r>
            <a:r>
              <a:rPr lang="it-IT" sz="2400" dirty="0" smtClean="0"/>
              <a:t> to download data</a:t>
            </a:r>
          </a:p>
          <a:p>
            <a:pPr marL="285750" indent="-285750">
              <a:buFont typeface="Arial"/>
              <a:buChar char="•"/>
            </a:pPr>
            <a:endParaRPr lang="it-IT" sz="2400" dirty="0"/>
          </a:p>
          <a:p>
            <a:pPr marL="285750" indent="-285750">
              <a:buFont typeface="Arial"/>
              <a:buChar char="•"/>
            </a:pPr>
            <a:r>
              <a:rPr lang="it-IT" sz="2400" dirty="0" smtClean="0"/>
              <a:t>How to </a:t>
            </a:r>
            <a:r>
              <a:rPr lang="it-IT" sz="2400" dirty="0" err="1" smtClean="0"/>
              <a:t>visualize</a:t>
            </a:r>
            <a:r>
              <a:rPr lang="it-IT" sz="2400" dirty="0" smtClean="0"/>
              <a:t> data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2136588" y="568846"/>
            <a:ext cx="5715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953735"/>
                </a:solidFill>
              </a:rPr>
              <a:t>An inside look to a </a:t>
            </a:r>
            <a:r>
              <a:rPr lang="it-IT" sz="2000" b="1" dirty="0" err="1">
                <a:solidFill>
                  <a:srgbClr val="953735"/>
                </a:solidFill>
              </a:rPr>
              <a:t>molecular</a:t>
            </a:r>
            <a:r>
              <a:rPr lang="it-IT" sz="2000" b="1" dirty="0">
                <a:solidFill>
                  <a:srgbClr val="953735"/>
                </a:solidFill>
              </a:rPr>
              <a:t> </a:t>
            </a:r>
            <a:r>
              <a:rPr lang="it-IT" sz="2000" b="1" dirty="0" err="1">
                <a:solidFill>
                  <a:srgbClr val="953735"/>
                </a:solidFill>
              </a:rPr>
              <a:t>interaction</a:t>
            </a:r>
            <a:r>
              <a:rPr lang="it-IT" sz="2000" b="1" dirty="0">
                <a:solidFill>
                  <a:srgbClr val="953735"/>
                </a:solidFill>
              </a:rPr>
              <a:t> database</a:t>
            </a:r>
          </a:p>
        </p:txBody>
      </p:sp>
    </p:spTree>
    <p:extLst>
      <p:ext uri="{BB962C8B-B14F-4D97-AF65-F5344CB8AC3E}">
        <p14:creationId xmlns:p14="http://schemas.microsoft.com/office/powerpoint/2010/main" val="401254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66729" y="497855"/>
            <a:ext cx="521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53735"/>
                </a:solidFill>
              </a:rPr>
              <a:t>Representing PPIs: Interacting Domains</a:t>
            </a:r>
            <a:endParaRPr lang="it-IT" sz="2400" b="1" dirty="0">
              <a:solidFill>
                <a:srgbClr val="953735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" y="6468133"/>
            <a:ext cx="4846627" cy="368963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0" y="7857"/>
            <a:ext cx="9144000" cy="951663"/>
            <a:chOff x="0" y="14891"/>
            <a:chExt cx="9144000" cy="951663"/>
          </a:xfrm>
        </p:grpSpPr>
        <p:cxnSp>
          <p:nvCxnSpPr>
            <p:cNvPr id="18" name="Connettore 1 17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po 18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21" name="Immagine 20" descr="alma-logo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22" name="Rettangolo 21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7" name="Gruppo 36"/>
          <p:cNvGrpSpPr/>
          <p:nvPr/>
        </p:nvGrpSpPr>
        <p:grpSpPr>
          <a:xfrm>
            <a:off x="570133" y="4097612"/>
            <a:ext cx="5848826" cy="1282809"/>
            <a:chOff x="196542" y="3609353"/>
            <a:chExt cx="5848826" cy="1282809"/>
          </a:xfrm>
        </p:grpSpPr>
        <p:sp>
          <p:nvSpPr>
            <p:cNvPr id="3" name="Rettangolo 2"/>
            <p:cNvSpPr/>
            <p:nvPr/>
          </p:nvSpPr>
          <p:spPr>
            <a:xfrm>
              <a:off x="196542" y="3700177"/>
              <a:ext cx="5013720" cy="121024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196542" y="4097612"/>
              <a:ext cx="5013720" cy="121024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09640" y="4438272"/>
              <a:ext cx="5013720" cy="121024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916085" y="3692705"/>
              <a:ext cx="337131" cy="121024"/>
            </a:xfrm>
            <a:prstGeom prst="rect">
              <a:avLst/>
            </a:prstGeom>
            <a:solidFill>
              <a:srgbClr val="F5DB3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1254518" y="4097612"/>
              <a:ext cx="558260" cy="1210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435605" y="4438272"/>
              <a:ext cx="462035" cy="1210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3163238" y="3692706"/>
              <a:ext cx="462035" cy="12102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3000361" y="4097611"/>
              <a:ext cx="816743" cy="12102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583231" y="4438270"/>
              <a:ext cx="723584" cy="121025"/>
            </a:xfrm>
            <a:prstGeom prst="rect">
              <a:avLst/>
            </a:prstGeom>
            <a:solidFill>
              <a:srgbClr val="D9969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5172907" y="3609353"/>
              <a:ext cx="85936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err="1" smtClean="0"/>
                <a:t>Prot</a:t>
              </a:r>
              <a:r>
                <a:rPr lang="it-IT" sz="1200" b="1" dirty="0" smtClean="0"/>
                <a:t> A</a:t>
              </a:r>
            </a:p>
            <a:p>
              <a:endParaRPr lang="it-IT" dirty="0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5172907" y="3997984"/>
              <a:ext cx="85936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err="1" smtClean="0"/>
                <a:t>Prot</a:t>
              </a:r>
              <a:r>
                <a:rPr lang="it-IT" sz="1200" b="1" dirty="0" smtClean="0"/>
                <a:t> B</a:t>
              </a:r>
            </a:p>
            <a:p>
              <a:endParaRPr lang="it-IT" dirty="0"/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5186005" y="4338164"/>
              <a:ext cx="85936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err="1" smtClean="0"/>
                <a:t>Prot</a:t>
              </a:r>
              <a:r>
                <a:rPr lang="it-IT" sz="1200" b="1" dirty="0" smtClean="0"/>
                <a:t> C</a:t>
              </a:r>
            </a:p>
            <a:p>
              <a:endParaRPr lang="it-IT" dirty="0"/>
            </a:p>
          </p:txBody>
        </p:sp>
      </p:grpSp>
      <p:cxnSp>
        <p:nvCxnSpPr>
          <p:cNvPr id="74" name="Connettore 1 73"/>
          <p:cNvCxnSpPr>
            <a:endCxn id="16" idx="2"/>
          </p:cNvCxnSpPr>
          <p:nvPr/>
        </p:nvCxnSpPr>
        <p:spPr>
          <a:xfrm flipH="1" flipV="1">
            <a:off x="1458242" y="4301988"/>
            <a:ext cx="403186" cy="283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>
            <a:endCxn id="23" idx="0"/>
          </p:cNvCxnSpPr>
          <p:nvPr/>
        </p:nvCxnSpPr>
        <p:spPr>
          <a:xfrm flipH="1">
            <a:off x="3040214" y="4716605"/>
            <a:ext cx="669917" cy="209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po 6"/>
          <p:cNvGrpSpPr/>
          <p:nvPr/>
        </p:nvGrpSpPr>
        <p:grpSpPr>
          <a:xfrm>
            <a:off x="5572597" y="1821276"/>
            <a:ext cx="2977113" cy="2034354"/>
            <a:chOff x="5596951" y="1616946"/>
            <a:chExt cx="2977113" cy="2034354"/>
          </a:xfrm>
        </p:grpSpPr>
        <p:grpSp>
          <p:nvGrpSpPr>
            <p:cNvPr id="71" name="Gruppo 70"/>
            <p:cNvGrpSpPr/>
            <p:nvPr/>
          </p:nvGrpSpPr>
          <p:grpSpPr>
            <a:xfrm>
              <a:off x="5596951" y="1616946"/>
              <a:ext cx="2977113" cy="1896440"/>
              <a:chOff x="1153773" y="1153896"/>
              <a:chExt cx="2977113" cy="1896440"/>
            </a:xfrm>
          </p:grpSpPr>
          <p:grpSp>
            <p:nvGrpSpPr>
              <p:cNvPr id="53" name="Gruppo 52"/>
              <p:cNvGrpSpPr/>
              <p:nvPr/>
            </p:nvGrpSpPr>
            <p:grpSpPr>
              <a:xfrm>
                <a:off x="1153773" y="1153896"/>
                <a:ext cx="2977113" cy="1896440"/>
                <a:chOff x="1075937" y="1160929"/>
                <a:chExt cx="2977113" cy="1896440"/>
              </a:xfrm>
            </p:grpSpPr>
            <p:sp>
              <p:nvSpPr>
                <p:cNvPr id="50" name="Figura a mano libera 49"/>
                <p:cNvSpPr/>
                <p:nvPr/>
              </p:nvSpPr>
              <p:spPr>
                <a:xfrm rot="1046608">
                  <a:off x="1075937" y="1160929"/>
                  <a:ext cx="1697811" cy="1673412"/>
                </a:xfrm>
                <a:custGeom>
                  <a:avLst/>
                  <a:gdLst>
                    <a:gd name="connsiteX0" fmla="*/ 806824 w 1697811"/>
                    <a:gd name="connsiteY0" fmla="*/ 74706 h 1673412"/>
                    <a:gd name="connsiteX1" fmla="*/ 806824 w 1697811"/>
                    <a:gd name="connsiteY1" fmla="*/ 74706 h 1673412"/>
                    <a:gd name="connsiteX2" fmla="*/ 747059 w 1697811"/>
                    <a:gd name="connsiteY2" fmla="*/ 97118 h 1673412"/>
                    <a:gd name="connsiteX3" fmla="*/ 709706 w 1697811"/>
                    <a:gd name="connsiteY3" fmla="*/ 104588 h 1673412"/>
                    <a:gd name="connsiteX4" fmla="*/ 679824 w 1697811"/>
                    <a:gd name="connsiteY4" fmla="*/ 112059 h 1673412"/>
                    <a:gd name="connsiteX5" fmla="*/ 597647 w 1697811"/>
                    <a:gd name="connsiteY5" fmla="*/ 141941 h 1673412"/>
                    <a:gd name="connsiteX6" fmla="*/ 567765 w 1697811"/>
                    <a:gd name="connsiteY6" fmla="*/ 149412 h 1673412"/>
                    <a:gd name="connsiteX7" fmla="*/ 478118 w 1697811"/>
                    <a:gd name="connsiteY7" fmla="*/ 209177 h 1673412"/>
                    <a:gd name="connsiteX8" fmla="*/ 395941 w 1697811"/>
                    <a:gd name="connsiteY8" fmla="*/ 276412 h 1673412"/>
                    <a:gd name="connsiteX9" fmla="*/ 366059 w 1697811"/>
                    <a:gd name="connsiteY9" fmla="*/ 291353 h 1673412"/>
                    <a:gd name="connsiteX10" fmla="*/ 343647 w 1697811"/>
                    <a:gd name="connsiteY10" fmla="*/ 313765 h 1673412"/>
                    <a:gd name="connsiteX11" fmla="*/ 313765 w 1697811"/>
                    <a:gd name="connsiteY11" fmla="*/ 336177 h 1673412"/>
                    <a:gd name="connsiteX12" fmla="*/ 246529 w 1697811"/>
                    <a:gd name="connsiteY12" fmla="*/ 395941 h 1673412"/>
                    <a:gd name="connsiteX13" fmla="*/ 194235 w 1697811"/>
                    <a:gd name="connsiteY13" fmla="*/ 463177 h 1673412"/>
                    <a:gd name="connsiteX14" fmla="*/ 179294 w 1697811"/>
                    <a:gd name="connsiteY14" fmla="*/ 493059 h 1673412"/>
                    <a:gd name="connsiteX15" fmla="*/ 156882 w 1697811"/>
                    <a:gd name="connsiteY15" fmla="*/ 530412 h 1673412"/>
                    <a:gd name="connsiteX16" fmla="*/ 104588 w 1697811"/>
                    <a:gd name="connsiteY16" fmla="*/ 597647 h 1673412"/>
                    <a:gd name="connsiteX17" fmla="*/ 67235 w 1697811"/>
                    <a:gd name="connsiteY17" fmla="*/ 649941 h 1673412"/>
                    <a:gd name="connsiteX18" fmla="*/ 59765 w 1697811"/>
                    <a:gd name="connsiteY18" fmla="*/ 672353 h 1673412"/>
                    <a:gd name="connsiteX19" fmla="*/ 22412 w 1697811"/>
                    <a:gd name="connsiteY19" fmla="*/ 754530 h 1673412"/>
                    <a:gd name="connsiteX20" fmla="*/ 0 w 1697811"/>
                    <a:gd name="connsiteY20" fmla="*/ 844177 h 1673412"/>
                    <a:gd name="connsiteX21" fmla="*/ 14941 w 1697811"/>
                    <a:gd name="connsiteY21" fmla="*/ 911412 h 1673412"/>
                    <a:gd name="connsiteX22" fmla="*/ 37353 w 1697811"/>
                    <a:gd name="connsiteY22" fmla="*/ 948765 h 1673412"/>
                    <a:gd name="connsiteX23" fmla="*/ 59765 w 1697811"/>
                    <a:gd name="connsiteY23" fmla="*/ 1023471 h 1673412"/>
                    <a:gd name="connsiteX24" fmla="*/ 74706 w 1697811"/>
                    <a:gd name="connsiteY24" fmla="*/ 1307353 h 1673412"/>
                    <a:gd name="connsiteX25" fmla="*/ 104588 w 1697811"/>
                    <a:gd name="connsiteY25" fmla="*/ 1329765 h 1673412"/>
                    <a:gd name="connsiteX26" fmla="*/ 141941 w 1697811"/>
                    <a:gd name="connsiteY26" fmla="*/ 1367118 h 1673412"/>
                    <a:gd name="connsiteX27" fmla="*/ 186765 w 1697811"/>
                    <a:gd name="connsiteY27" fmla="*/ 1382059 h 1673412"/>
                    <a:gd name="connsiteX28" fmla="*/ 291353 w 1697811"/>
                    <a:gd name="connsiteY28" fmla="*/ 1426883 h 1673412"/>
                    <a:gd name="connsiteX29" fmla="*/ 485588 w 1697811"/>
                    <a:gd name="connsiteY29" fmla="*/ 1531471 h 1673412"/>
                    <a:gd name="connsiteX30" fmla="*/ 657412 w 1697811"/>
                    <a:gd name="connsiteY30" fmla="*/ 1628588 h 1673412"/>
                    <a:gd name="connsiteX31" fmla="*/ 844177 w 1697811"/>
                    <a:gd name="connsiteY31" fmla="*/ 1651000 h 1673412"/>
                    <a:gd name="connsiteX32" fmla="*/ 1045882 w 1697811"/>
                    <a:gd name="connsiteY32" fmla="*/ 1673412 h 1673412"/>
                    <a:gd name="connsiteX33" fmla="*/ 1187824 w 1697811"/>
                    <a:gd name="connsiteY33" fmla="*/ 1665941 h 1673412"/>
                    <a:gd name="connsiteX34" fmla="*/ 1210235 w 1697811"/>
                    <a:gd name="connsiteY34" fmla="*/ 1651000 h 1673412"/>
                    <a:gd name="connsiteX35" fmla="*/ 1240118 w 1697811"/>
                    <a:gd name="connsiteY35" fmla="*/ 1643530 h 1673412"/>
                    <a:gd name="connsiteX36" fmla="*/ 1307353 w 1697811"/>
                    <a:gd name="connsiteY36" fmla="*/ 1628588 h 1673412"/>
                    <a:gd name="connsiteX37" fmla="*/ 1337235 w 1697811"/>
                    <a:gd name="connsiteY37" fmla="*/ 1613647 h 1673412"/>
                    <a:gd name="connsiteX38" fmla="*/ 1359647 w 1697811"/>
                    <a:gd name="connsiteY38" fmla="*/ 1591235 h 1673412"/>
                    <a:gd name="connsiteX39" fmla="*/ 1501588 w 1697811"/>
                    <a:gd name="connsiteY39" fmla="*/ 1538941 h 1673412"/>
                    <a:gd name="connsiteX40" fmla="*/ 1546412 w 1697811"/>
                    <a:gd name="connsiteY40" fmla="*/ 1509059 h 1673412"/>
                    <a:gd name="connsiteX41" fmla="*/ 1606177 w 1697811"/>
                    <a:gd name="connsiteY41" fmla="*/ 1456765 h 1673412"/>
                    <a:gd name="connsiteX42" fmla="*/ 1628588 w 1697811"/>
                    <a:gd name="connsiteY42" fmla="*/ 1434353 h 1673412"/>
                    <a:gd name="connsiteX43" fmla="*/ 1665941 w 1697811"/>
                    <a:gd name="connsiteY43" fmla="*/ 1404471 h 1673412"/>
                    <a:gd name="connsiteX44" fmla="*/ 1695824 w 1697811"/>
                    <a:gd name="connsiteY44" fmla="*/ 1352177 h 1673412"/>
                    <a:gd name="connsiteX45" fmla="*/ 1688353 w 1697811"/>
                    <a:gd name="connsiteY45" fmla="*/ 1210235 h 1673412"/>
                    <a:gd name="connsiteX46" fmla="*/ 1673412 w 1697811"/>
                    <a:gd name="connsiteY46" fmla="*/ 1180353 h 1673412"/>
                    <a:gd name="connsiteX47" fmla="*/ 1621118 w 1697811"/>
                    <a:gd name="connsiteY47" fmla="*/ 1120588 h 1673412"/>
                    <a:gd name="connsiteX48" fmla="*/ 1583765 w 1697811"/>
                    <a:gd name="connsiteY48" fmla="*/ 1098177 h 1673412"/>
                    <a:gd name="connsiteX49" fmla="*/ 1561353 w 1697811"/>
                    <a:gd name="connsiteY49" fmla="*/ 1083235 h 1673412"/>
                    <a:gd name="connsiteX50" fmla="*/ 1494118 w 1697811"/>
                    <a:gd name="connsiteY50" fmla="*/ 1060824 h 1673412"/>
                    <a:gd name="connsiteX51" fmla="*/ 1397000 w 1697811"/>
                    <a:gd name="connsiteY51" fmla="*/ 1045883 h 1673412"/>
                    <a:gd name="connsiteX52" fmla="*/ 1352177 w 1697811"/>
                    <a:gd name="connsiteY52" fmla="*/ 1023471 h 1673412"/>
                    <a:gd name="connsiteX53" fmla="*/ 1329765 w 1697811"/>
                    <a:gd name="connsiteY53" fmla="*/ 1008530 h 1673412"/>
                    <a:gd name="connsiteX54" fmla="*/ 1277471 w 1697811"/>
                    <a:gd name="connsiteY54" fmla="*/ 986118 h 1673412"/>
                    <a:gd name="connsiteX55" fmla="*/ 1225177 w 1697811"/>
                    <a:gd name="connsiteY55" fmla="*/ 963706 h 1673412"/>
                    <a:gd name="connsiteX56" fmla="*/ 1202765 w 1697811"/>
                    <a:gd name="connsiteY56" fmla="*/ 948765 h 1673412"/>
                    <a:gd name="connsiteX57" fmla="*/ 1172882 w 1697811"/>
                    <a:gd name="connsiteY57" fmla="*/ 933824 h 1673412"/>
                    <a:gd name="connsiteX58" fmla="*/ 1157941 w 1697811"/>
                    <a:gd name="connsiteY58" fmla="*/ 911412 h 1673412"/>
                    <a:gd name="connsiteX59" fmla="*/ 1143000 w 1697811"/>
                    <a:gd name="connsiteY59" fmla="*/ 851647 h 1673412"/>
                    <a:gd name="connsiteX60" fmla="*/ 1157941 w 1697811"/>
                    <a:gd name="connsiteY60" fmla="*/ 754530 h 1673412"/>
                    <a:gd name="connsiteX61" fmla="*/ 1187824 w 1697811"/>
                    <a:gd name="connsiteY61" fmla="*/ 679824 h 1673412"/>
                    <a:gd name="connsiteX62" fmla="*/ 1210235 w 1697811"/>
                    <a:gd name="connsiteY62" fmla="*/ 620059 h 1673412"/>
                    <a:gd name="connsiteX63" fmla="*/ 1217706 w 1697811"/>
                    <a:gd name="connsiteY63" fmla="*/ 597647 h 1673412"/>
                    <a:gd name="connsiteX64" fmla="*/ 1247588 w 1697811"/>
                    <a:gd name="connsiteY64" fmla="*/ 545353 h 1673412"/>
                    <a:gd name="connsiteX65" fmla="*/ 1262529 w 1697811"/>
                    <a:gd name="connsiteY65" fmla="*/ 485588 h 1673412"/>
                    <a:gd name="connsiteX66" fmla="*/ 1270000 w 1697811"/>
                    <a:gd name="connsiteY66" fmla="*/ 455706 h 1673412"/>
                    <a:gd name="connsiteX67" fmla="*/ 1299882 w 1697811"/>
                    <a:gd name="connsiteY67" fmla="*/ 381000 h 1673412"/>
                    <a:gd name="connsiteX68" fmla="*/ 1262529 w 1697811"/>
                    <a:gd name="connsiteY68" fmla="*/ 216647 h 1673412"/>
                    <a:gd name="connsiteX69" fmla="*/ 1217706 w 1697811"/>
                    <a:gd name="connsiteY69" fmla="*/ 164353 h 1673412"/>
                    <a:gd name="connsiteX70" fmla="*/ 1202765 w 1697811"/>
                    <a:gd name="connsiteY70" fmla="*/ 134471 h 1673412"/>
                    <a:gd name="connsiteX71" fmla="*/ 1128059 w 1697811"/>
                    <a:gd name="connsiteY71" fmla="*/ 67235 h 1673412"/>
                    <a:gd name="connsiteX72" fmla="*/ 1098177 w 1697811"/>
                    <a:gd name="connsiteY72" fmla="*/ 59765 h 1673412"/>
                    <a:gd name="connsiteX73" fmla="*/ 1068294 w 1697811"/>
                    <a:gd name="connsiteY73" fmla="*/ 44824 h 1673412"/>
                    <a:gd name="connsiteX74" fmla="*/ 1045882 w 1697811"/>
                    <a:gd name="connsiteY74" fmla="*/ 29883 h 1673412"/>
                    <a:gd name="connsiteX75" fmla="*/ 978647 w 1697811"/>
                    <a:gd name="connsiteY75" fmla="*/ 0 h 1673412"/>
                    <a:gd name="connsiteX76" fmla="*/ 866588 w 1697811"/>
                    <a:gd name="connsiteY76" fmla="*/ 14941 h 1673412"/>
                    <a:gd name="connsiteX77" fmla="*/ 844177 w 1697811"/>
                    <a:gd name="connsiteY77" fmla="*/ 29883 h 1673412"/>
                    <a:gd name="connsiteX78" fmla="*/ 829235 w 1697811"/>
                    <a:gd name="connsiteY78" fmla="*/ 44824 h 1673412"/>
                    <a:gd name="connsiteX79" fmla="*/ 806824 w 1697811"/>
                    <a:gd name="connsiteY79" fmla="*/ 52294 h 1673412"/>
                    <a:gd name="connsiteX80" fmla="*/ 754529 w 1697811"/>
                    <a:gd name="connsiteY80" fmla="*/ 67235 h 1673412"/>
                    <a:gd name="connsiteX81" fmla="*/ 747059 w 1697811"/>
                    <a:gd name="connsiteY81" fmla="*/ 74706 h 1673412"/>
                    <a:gd name="connsiteX82" fmla="*/ 806824 w 1697811"/>
                    <a:gd name="connsiteY82" fmla="*/ 74706 h 1673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1697811" h="1673412">
                      <a:moveTo>
                        <a:pt x="806824" y="74706"/>
                      </a:moveTo>
                      <a:lnTo>
                        <a:pt x="806824" y="74706"/>
                      </a:lnTo>
                      <a:cubicBezTo>
                        <a:pt x="786902" y="82177"/>
                        <a:pt x="767395" y="90861"/>
                        <a:pt x="747059" y="97118"/>
                      </a:cubicBezTo>
                      <a:cubicBezTo>
                        <a:pt x="734923" y="100852"/>
                        <a:pt x="722101" y="101834"/>
                        <a:pt x="709706" y="104588"/>
                      </a:cubicBezTo>
                      <a:cubicBezTo>
                        <a:pt x="699683" y="106815"/>
                        <a:pt x="689658" y="109109"/>
                        <a:pt x="679824" y="112059"/>
                      </a:cubicBezTo>
                      <a:cubicBezTo>
                        <a:pt x="557743" y="148684"/>
                        <a:pt x="704572" y="106299"/>
                        <a:pt x="597647" y="141941"/>
                      </a:cubicBezTo>
                      <a:cubicBezTo>
                        <a:pt x="587907" y="145188"/>
                        <a:pt x="577726" y="146922"/>
                        <a:pt x="567765" y="149412"/>
                      </a:cubicBezTo>
                      <a:cubicBezTo>
                        <a:pt x="567757" y="149417"/>
                        <a:pt x="478125" y="209170"/>
                        <a:pt x="478118" y="209177"/>
                      </a:cubicBezTo>
                      <a:cubicBezTo>
                        <a:pt x="452569" y="234724"/>
                        <a:pt x="430046" y="259360"/>
                        <a:pt x="395941" y="276412"/>
                      </a:cubicBezTo>
                      <a:cubicBezTo>
                        <a:pt x="385980" y="281392"/>
                        <a:pt x="375121" y="284880"/>
                        <a:pt x="366059" y="291353"/>
                      </a:cubicBezTo>
                      <a:cubicBezTo>
                        <a:pt x="357462" y="297494"/>
                        <a:pt x="351669" y="306889"/>
                        <a:pt x="343647" y="313765"/>
                      </a:cubicBezTo>
                      <a:cubicBezTo>
                        <a:pt x="334194" y="321868"/>
                        <a:pt x="323135" y="327978"/>
                        <a:pt x="313765" y="336177"/>
                      </a:cubicBezTo>
                      <a:cubicBezTo>
                        <a:pt x="204029" y="432195"/>
                        <a:pt x="372506" y="295161"/>
                        <a:pt x="246529" y="395941"/>
                      </a:cubicBezTo>
                      <a:cubicBezTo>
                        <a:pt x="175495" y="514335"/>
                        <a:pt x="274527" y="356122"/>
                        <a:pt x="194235" y="463177"/>
                      </a:cubicBezTo>
                      <a:cubicBezTo>
                        <a:pt x="187553" y="472086"/>
                        <a:pt x="184702" y="483324"/>
                        <a:pt x="179294" y="493059"/>
                      </a:cubicBezTo>
                      <a:cubicBezTo>
                        <a:pt x="172242" y="505752"/>
                        <a:pt x="165322" y="518596"/>
                        <a:pt x="156882" y="530412"/>
                      </a:cubicBezTo>
                      <a:cubicBezTo>
                        <a:pt x="140379" y="553516"/>
                        <a:pt x="120749" y="574303"/>
                        <a:pt x="104588" y="597647"/>
                      </a:cubicBezTo>
                      <a:cubicBezTo>
                        <a:pt x="60341" y="661560"/>
                        <a:pt x="120841" y="596337"/>
                        <a:pt x="67235" y="649941"/>
                      </a:cubicBezTo>
                      <a:cubicBezTo>
                        <a:pt x="64745" y="657412"/>
                        <a:pt x="62867" y="665115"/>
                        <a:pt x="59765" y="672353"/>
                      </a:cubicBezTo>
                      <a:cubicBezTo>
                        <a:pt x="47912" y="700010"/>
                        <a:pt x="33318" y="726487"/>
                        <a:pt x="22412" y="754530"/>
                      </a:cubicBezTo>
                      <a:cubicBezTo>
                        <a:pt x="11030" y="783798"/>
                        <a:pt x="6090" y="813726"/>
                        <a:pt x="0" y="844177"/>
                      </a:cubicBezTo>
                      <a:cubicBezTo>
                        <a:pt x="4980" y="866589"/>
                        <a:pt x="7219" y="889791"/>
                        <a:pt x="14941" y="911412"/>
                      </a:cubicBezTo>
                      <a:cubicBezTo>
                        <a:pt x="19825" y="925086"/>
                        <a:pt x="30859" y="935778"/>
                        <a:pt x="37353" y="948765"/>
                      </a:cubicBezTo>
                      <a:cubicBezTo>
                        <a:pt x="53733" y="981525"/>
                        <a:pt x="52766" y="988480"/>
                        <a:pt x="59765" y="1023471"/>
                      </a:cubicBezTo>
                      <a:cubicBezTo>
                        <a:pt x="64745" y="1118098"/>
                        <a:pt x="60985" y="1213593"/>
                        <a:pt x="74706" y="1307353"/>
                      </a:cubicBezTo>
                      <a:cubicBezTo>
                        <a:pt x="76509" y="1319673"/>
                        <a:pt x="95282" y="1321493"/>
                        <a:pt x="104588" y="1329765"/>
                      </a:cubicBezTo>
                      <a:cubicBezTo>
                        <a:pt x="117749" y="1341463"/>
                        <a:pt x="127085" y="1357665"/>
                        <a:pt x="141941" y="1367118"/>
                      </a:cubicBezTo>
                      <a:cubicBezTo>
                        <a:pt x="155228" y="1375573"/>
                        <a:pt x="172142" y="1376210"/>
                        <a:pt x="186765" y="1382059"/>
                      </a:cubicBezTo>
                      <a:cubicBezTo>
                        <a:pt x="221982" y="1396146"/>
                        <a:pt x="257428" y="1409921"/>
                        <a:pt x="291353" y="1426883"/>
                      </a:cubicBezTo>
                      <a:cubicBezTo>
                        <a:pt x="382127" y="1472269"/>
                        <a:pt x="365845" y="1463046"/>
                        <a:pt x="485588" y="1531471"/>
                      </a:cubicBezTo>
                      <a:cubicBezTo>
                        <a:pt x="524382" y="1553639"/>
                        <a:pt x="620109" y="1615159"/>
                        <a:pt x="657412" y="1628588"/>
                      </a:cubicBezTo>
                      <a:cubicBezTo>
                        <a:pt x="695991" y="1642477"/>
                        <a:pt x="805910" y="1648057"/>
                        <a:pt x="844177" y="1651000"/>
                      </a:cubicBezTo>
                      <a:cubicBezTo>
                        <a:pt x="933630" y="1668891"/>
                        <a:pt x="938343" y="1673412"/>
                        <a:pt x="1045882" y="1673412"/>
                      </a:cubicBezTo>
                      <a:cubicBezTo>
                        <a:pt x="1093261" y="1673412"/>
                        <a:pt x="1140510" y="1668431"/>
                        <a:pt x="1187824" y="1665941"/>
                      </a:cubicBezTo>
                      <a:cubicBezTo>
                        <a:pt x="1195294" y="1660961"/>
                        <a:pt x="1201983" y="1654537"/>
                        <a:pt x="1210235" y="1651000"/>
                      </a:cubicBezTo>
                      <a:cubicBezTo>
                        <a:pt x="1219672" y="1646956"/>
                        <a:pt x="1230246" y="1646351"/>
                        <a:pt x="1240118" y="1643530"/>
                      </a:cubicBezTo>
                      <a:cubicBezTo>
                        <a:pt x="1291623" y="1628815"/>
                        <a:pt x="1226439" y="1642074"/>
                        <a:pt x="1307353" y="1628588"/>
                      </a:cubicBezTo>
                      <a:cubicBezTo>
                        <a:pt x="1317314" y="1623608"/>
                        <a:pt x="1328173" y="1620120"/>
                        <a:pt x="1337235" y="1613647"/>
                      </a:cubicBezTo>
                      <a:cubicBezTo>
                        <a:pt x="1345832" y="1607506"/>
                        <a:pt x="1350325" y="1596207"/>
                        <a:pt x="1359647" y="1591235"/>
                      </a:cubicBezTo>
                      <a:cubicBezTo>
                        <a:pt x="1415900" y="1561234"/>
                        <a:pt x="1446240" y="1554756"/>
                        <a:pt x="1501588" y="1538941"/>
                      </a:cubicBezTo>
                      <a:cubicBezTo>
                        <a:pt x="1516529" y="1528980"/>
                        <a:pt x="1532898" y="1520884"/>
                        <a:pt x="1546412" y="1509059"/>
                      </a:cubicBezTo>
                      <a:cubicBezTo>
                        <a:pt x="1566334" y="1491628"/>
                        <a:pt x="1586590" y="1474572"/>
                        <a:pt x="1606177" y="1456765"/>
                      </a:cubicBezTo>
                      <a:cubicBezTo>
                        <a:pt x="1613994" y="1449658"/>
                        <a:pt x="1620637" y="1441310"/>
                        <a:pt x="1628588" y="1434353"/>
                      </a:cubicBezTo>
                      <a:cubicBezTo>
                        <a:pt x="1640588" y="1423853"/>
                        <a:pt x="1653490" y="1414432"/>
                        <a:pt x="1665941" y="1404471"/>
                      </a:cubicBezTo>
                      <a:cubicBezTo>
                        <a:pt x="1675902" y="1387040"/>
                        <a:pt x="1693523" y="1372121"/>
                        <a:pt x="1695824" y="1352177"/>
                      </a:cubicBezTo>
                      <a:cubicBezTo>
                        <a:pt x="1701255" y="1305110"/>
                        <a:pt x="1694481" y="1257217"/>
                        <a:pt x="1688353" y="1210235"/>
                      </a:cubicBezTo>
                      <a:cubicBezTo>
                        <a:pt x="1686913" y="1199192"/>
                        <a:pt x="1679142" y="1189902"/>
                        <a:pt x="1673412" y="1180353"/>
                      </a:cubicBezTo>
                      <a:cubicBezTo>
                        <a:pt x="1647119" y="1136533"/>
                        <a:pt x="1654184" y="1141255"/>
                        <a:pt x="1621118" y="1120588"/>
                      </a:cubicBezTo>
                      <a:cubicBezTo>
                        <a:pt x="1608805" y="1112892"/>
                        <a:pt x="1596078" y="1105873"/>
                        <a:pt x="1583765" y="1098177"/>
                      </a:cubicBezTo>
                      <a:cubicBezTo>
                        <a:pt x="1576151" y="1093418"/>
                        <a:pt x="1569641" y="1086688"/>
                        <a:pt x="1561353" y="1083235"/>
                      </a:cubicBezTo>
                      <a:cubicBezTo>
                        <a:pt x="1539546" y="1074149"/>
                        <a:pt x="1517559" y="1063754"/>
                        <a:pt x="1494118" y="1060824"/>
                      </a:cubicBezTo>
                      <a:cubicBezTo>
                        <a:pt x="1421754" y="1051778"/>
                        <a:pt x="1454040" y="1057290"/>
                        <a:pt x="1397000" y="1045883"/>
                      </a:cubicBezTo>
                      <a:cubicBezTo>
                        <a:pt x="1382059" y="1038412"/>
                        <a:pt x="1366779" y="1031584"/>
                        <a:pt x="1352177" y="1023471"/>
                      </a:cubicBezTo>
                      <a:cubicBezTo>
                        <a:pt x="1344328" y="1019111"/>
                        <a:pt x="1337561" y="1012985"/>
                        <a:pt x="1329765" y="1008530"/>
                      </a:cubicBezTo>
                      <a:cubicBezTo>
                        <a:pt x="1303914" y="993758"/>
                        <a:pt x="1302617" y="994500"/>
                        <a:pt x="1277471" y="986118"/>
                      </a:cubicBezTo>
                      <a:cubicBezTo>
                        <a:pt x="1221204" y="948608"/>
                        <a:pt x="1292714" y="992651"/>
                        <a:pt x="1225177" y="963706"/>
                      </a:cubicBezTo>
                      <a:cubicBezTo>
                        <a:pt x="1216924" y="960169"/>
                        <a:pt x="1210561" y="953220"/>
                        <a:pt x="1202765" y="948765"/>
                      </a:cubicBezTo>
                      <a:cubicBezTo>
                        <a:pt x="1193096" y="943240"/>
                        <a:pt x="1182843" y="938804"/>
                        <a:pt x="1172882" y="933824"/>
                      </a:cubicBezTo>
                      <a:cubicBezTo>
                        <a:pt x="1167902" y="926353"/>
                        <a:pt x="1161009" y="919850"/>
                        <a:pt x="1157941" y="911412"/>
                      </a:cubicBezTo>
                      <a:cubicBezTo>
                        <a:pt x="1150924" y="892114"/>
                        <a:pt x="1143000" y="851647"/>
                        <a:pt x="1143000" y="851647"/>
                      </a:cubicBezTo>
                      <a:cubicBezTo>
                        <a:pt x="1145621" y="828059"/>
                        <a:pt x="1147727" y="781769"/>
                        <a:pt x="1157941" y="754530"/>
                      </a:cubicBezTo>
                      <a:cubicBezTo>
                        <a:pt x="1181119" y="692718"/>
                        <a:pt x="1167671" y="760444"/>
                        <a:pt x="1187824" y="679824"/>
                      </a:cubicBezTo>
                      <a:cubicBezTo>
                        <a:pt x="1201595" y="624734"/>
                        <a:pt x="1186797" y="674747"/>
                        <a:pt x="1210235" y="620059"/>
                      </a:cubicBezTo>
                      <a:cubicBezTo>
                        <a:pt x="1213337" y="612821"/>
                        <a:pt x="1214184" y="604690"/>
                        <a:pt x="1217706" y="597647"/>
                      </a:cubicBezTo>
                      <a:cubicBezTo>
                        <a:pt x="1255219" y="522621"/>
                        <a:pt x="1208297" y="637031"/>
                        <a:pt x="1247588" y="545353"/>
                      </a:cubicBezTo>
                      <a:cubicBezTo>
                        <a:pt x="1256832" y="523784"/>
                        <a:pt x="1257131" y="509880"/>
                        <a:pt x="1262529" y="485588"/>
                      </a:cubicBezTo>
                      <a:cubicBezTo>
                        <a:pt x="1264756" y="475565"/>
                        <a:pt x="1267050" y="465540"/>
                        <a:pt x="1270000" y="455706"/>
                      </a:cubicBezTo>
                      <a:cubicBezTo>
                        <a:pt x="1283848" y="409548"/>
                        <a:pt x="1281161" y="418442"/>
                        <a:pt x="1299882" y="381000"/>
                      </a:cubicBezTo>
                      <a:cubicBezTo>
                        <a:pt x="1291359" y="325602"/>
                        <a:pt x="1288072" y="267731"/>
                        <a:pt x="1262529" y="216647"/>
                      </a:cubicBezTo>
                      <a:cubicBezTo>
                        <a:pt x="1245292" y="182173"/>
                        <a:pt x="1245280" y="201119"/>
                        <a:pt x="1217706" y="164353"/>
                      </a:cubicBezTo>
                      <a:cubicBezTo>
                        <a:pt x="1211024" y="155444"/>
                        <a:pt x="1209817" y="143090"/>
                        <a:pt x="1202765" y="134471"/>
                      </a:cubicBezTo>
                      <a:cubicBezTo>
                        <a:pt x="1195900" y="126081"/>
                        <a:pt x="1152123" y="77548"/>
                        <a:pt x="1128059" y="67235"/>
                      </a:cubicBezTo>
                      <a:cubicBezTo>
                        <a:pt x="1118622" y="63191"/>
                        <a:pt x="1108138" y="62255"/>
                        <a:pt x="1098177" y="59765"/>
                      </a:cubicBezTo>
                      <a:cubicBezTo>
                        <a:pt x="1088216" y="54785"/>
                        <a:pt x="1077963" y="50349"/>
                        <a:pt x="1068294" y="44824"/>
                      </a:cubicBezTo>
                      <a:cubicBezTo>
                        <a:pt x="1060498" y="40369"/>
                        <a:pt x="1054087" y="33530"/>
                        <a:pt x="1045882" y="29883"/>
                      </a:cubicBezTo>
                      <a:cubicBezTo>
                        <a:pt x="965870" y="-5679"/>
                        <a:pt x="1029368" y="33813"/>
                        <a:pt x="978647" y="0"/>
                      </a:cubicBezTo>
                      <a:cubicBezTo>
                        <a:pt x="958637" y="1668"/>
                        <a:pt x="897099" y="-315"/>
                        <a:pt x="866588" y="14941"/>
                      </a:cubicBezTo>
                      <a:cubicBezTo>
                        <a:pt x="858557" y="18956"/>
                        <a:pt x="851188" y="24274"/>
                        <a:pt x="844177" y="29883"/>
                      </a:cubicBezTo>
                      <a:cubicBezTo>
                        <a:pt x="838677" y="34283"/>
                        <a:pt x="835275" y="41200"/>
                        <a:pt x="829235" y="44824"/>
                      </a:cubicBezTo>
                      <a:cubicBezTo>
                        <a:pt x="822483" y="48875"/>
                        <a:pt x="814395" y="50131"/>
                        <a:pt x="806824" y="52294"/>
                      </a:cubicBezTo>
                      <a:cubicBezTo>
                        <a:pt x="795662" y="55483"/>
                        <a:pt x="766465" y="61267"/>
                        <a:pt x="754529" y="67235"/>
                      </a:cubicBezTo>
                      <a:cubicBezTo>
                        <a:pt x="751379" y="68810"/>
                        <a:pt x="749549" y="72216"/>
                        <a:pt x="747059" y="74706"/>
                      </a:cubicBezTo>
                      <a:lnTo>
                        <a:pt x="806824" y="7470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" name="Figura a mano libera 50"/>
                <p:cNvSpPr/>
                <p:nvPr/>
              </p:nvSpPr>
              <p:spPr>
                <a:xfrm rot="2684744">
                  <a:off x="2390588" y="1890059"/>
                  <a:ext cx="1038412" cy="590177"/>
                </a:xfrm>
                <a:custGeom>
                  <a:avLst/>
                  <a:gdLst>
                    <a:gd name="connsiteX0" fmla="*/ 336176 w 1038412"/>
                    <a:gd name="connsiteY0" fmla="*/ 134471 h 590177"/>
                    <a:gd name="connsiteX1" fmla="*/ 336176 w 1038412"/>
                    <a:gd name="connsiteY1" fmla="*/ 134471 h 590177"/>
                    <a:gd name="connsiteX2" fmla="*/ 194235 w 1038412"/>
                    <a:gd name="connsiteY2" fmla="*/ 164353 h 590177"/>
                    <a:gd name="connsiteX3" fmla="*/ 164353 w 1038412"/>
                    <a:gd name="connsiteY3" fmla="*/ 179294 h 590177"/>
                    <a:gd name="connsiteX4" fmla="*/ 127000 w 1038412"/>
                    <a:gd name="connsiteY4" fmla="*/ 201706 h 590177"/>
                    <a:gd name="connsiteX5" fmla="*/ 97118 w 1038412"/>
                    <a:gd name="connsiteY5" fmla="*/ 209177 h 590177"/>
                    <a:gd name="connsiteX6" fmla="*/ 52294 w 1038412"/>
                    <a:gd name="connsiteY6" fmla="*/ 268941 h 590177"/>
                    <a:gd name="connsiteX7" fmla="*/ 22412 w 1038412"/>
                    <a:gd name="connsiteY7" fmla="*/ 328706 h 590177"/>
                    <a:gd name="connsiteX8" fmla="*/ 0 w 1038412"/>
                    <a:gd name="connsiteY8" fmla="*/ 358588 h 590177"/>
                    <a:gd name="connsiteX9" fmla="*/ 7471 w 1038412"/>
                    <a:gd name="connsiteY9" fmla="*/ 433294 h 590177"/>
                    <a:gd name="connsiteX10" fmla="*/ 67235 w 1038412"/>
                    <a:gd name="connsiteY10" fmla="*/ 478118 h 590177"/>
                    <a:gd name="connsiteX11" fmla="*/ 97118 w 1038412"/>
                    <a:gd name="connsiteY11" fmla="*/ 500530 h 590177"/>
                    <a:gd name="connsiteX12" fmla="*/ 141941 w 1038412"/>
                    <a:gd name="connsiteY12" fmla="*/ 537883 h 590177"/>
                    <a:gd name="connsiteX13" fmla="*/ 201706 w 1038412"/>
                    <a:gd name="connsiteY13" fmla="*/ 552824 h 590177"/>
                    <a:gd name="connsiteX14" fmla="*/ 231588 w 1038412"/>
                    <a:gd name="connsiteY14" fmla="*/ 560294 h 590177"/>
                    <a:gd name="connsiteX15" fmla="*/ 276412 w 1038412"/>
                    <a:gd name="connsiteY15" fmla="*/ 575235 h 590177"/>
                    <a:gd name="connsiteX16" fmla="*/ 328706 w 1038412"/>
                    <a:gd name="connsiteY16" fmla="*/ 582706 h 590177"/>
                    <a:gd name="connsiteX17" fmla="*/ 373529 w 1038412"/>
                    <a:gd name="connsiteY17" fmla="*/ 590177 h 590177"/>
                    <a:gd name="connsiteX18" fmla="*/ 620059 w 1038412"/>
                    <a:gd name="connsiteY18" fmla="*/ 560294 h 590177"/>
                    <a:gd name="connsiteX19" fmla="*/ 709706 w 1038412"/>
                    <a:gd name="connsiteY19" fmla="*/ 522941 h 590177"/>
                    <a:gd name="connsiteX20" fmla="*/ 776941 w 1038412"/>
                    <a:gd name="connsiteY20" fmla="*/ 470647 h 590177"/>
                    <a:gd name="connsiteX21" fmla="*/ 806823 w 1038412"/>
                    <a:gd name="connsiteY21" fmla="*/ 440765 h 590177"/>
                    <a:gd name="connsiteX22" fmla="*/ 881529 w 1038412"/>
                    <a:gd name="connsiteY22" fmla="*/ 410883 h 590177"/>
                    <a:gd name="connsiteX23" fmla="*/ 911412 w 1038412"/>
                    <a:gd name="connsiteY23" fmla="*/ 395941 h 590177"/>
                    <a:gd name="connsiteX24" fmla="*/ 978647 w 1038412"/>
                    <a:gd name="connsiteY24" fmla="*/ 351118 h 590177"/>
                    <a:gd name="connsiteX25" fmla="*/ 1001059 w 1038412"/>
                    <a:gd name="connsiteY25" fmla="*/ 328706 h 590177"/>
                    <a:gd name="connsiteX26" fmla="*/ 1008529 w 1038412"/>
                    <a:gd name="connsiteY26" fmla="*/ 306294 h 590177"/>
                    <a:gd name="connsiteX27" fmla="*/ 1023471 w 1038412"/>
                    <a:gd name="connsiteY27" fmla="*/ 276412 h 590177"/>
                    <a:gd name="connsiteX28" fmla="*/ 1038412 w 1038412"/>
                    <a:gd name="connsiteY28" fmla="*/ 201706 h 590177"/>
                    <a:gd name="connsiteX29" fmla="*/ 1023471 w 1038412"/>
                    <a:gd name="connsiteY29" fmla="*/ 134471 h 590177"/>
                    <a:gd name="connsiteX30" fmla="*/ 1016000 w 1038412"/>
                    <a:gd name="connsiteY30" fmla="*/ 97118 h 590177"/>
                    <a:gd name="connsiteX31" fmla="*/ 993588 w 1038412"/>
                    <a:gd name="connsiteY31" fmla="*/ 67235 h 590177"/>
                    <a:gd name="connsiteX32" fmla="*/ 933823 w 1038412"/>
                    <a:gd name="connsiteY32" fmla="*/ 29883 h 590177"/>
                    <a:gd name="connsiteX33" fmla="*/ 896471 w 1038412"/>
                    <a:gd name="connsiteY33" fmla="*/ 14941 h 590177"/>
                    <a:gd name="connsiteX34" fmla="*/ 866588 w 1038412"/>
                    <a:gd name="connsiteY34" fmla="*/ 0 h 590177"/>
                    <a:gd name="connsiteX35" fmla="*/ 754529 w 1038412"/>
                    <a:gd name="connsiteY35" fmla="*/ 7471 h 590177"/>
                    <a:gd name="connsiteX36" fmla="*/ 709706 w 1038412"/>
                    <a:gd name="connsiteY36" fmla="*/ 14941 h 590177"/>
                    <a:gd name="connsiteX37" fmla="*/ 605118 w 1038412"/>
                    <a:gd name="connsiteY37" fmla="*/ 37353 h 590177"/>
                    <a:gd name="connsiteX38" fmla="*/ 560294 w 1038412"/>
                    <a:gd name="connsiteY38" fmla="*/ 52294 h 590177"/>
                    <a:gd name="connsiteX39" fmla="*/ 500529 w 1038412"/>
                    <a:gd name="connsiteY39" fmla="*/ 67235 h 590177"/>
                    <a:gd name="connsiteX40" fmla="*/ 463176 w 1038412"/>
                    <a:gd name="connsiteY40" fmla="*/ 89647 h 590177"/>
                    <a:gd name="connsiteX41" fmla="*/ 440765 w 1038412"/>
                    <a:gd name="connsiteY41" fmla="*/ 104588 h 590177"/>
                    <a:gd name="connsiteX42" fmla="*/ 358588 w 1038412"/>
                    <a:gd name="connsiteY42" fmla="*/ 119530 h 590177"/>
                    <a:gd name="connsiteX43" fmla="*/ 336176 w 1038412"/>
                    <a:gd name="connsiteY43" fmla="*/ 134471 h 590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038412" h="590177">
                      <a:moveTo>
                        <a:pt x="336176" y="134471"/>
                      </a:moveTo>
                      <a:lnTo>
                        <a:pt x="336176" y="134471"/>
                      </a:lnTo>
                      <a:cubicBezTo>
                        <a:pt x="299491" y="140115"/>
                        <a:pt x="233587" y="144677"/>
                        <a:pt x="194235" y="164353"/>
                      </a:cubicBezTo>
                      <a:cubicBezTo>
                        <a:pt x="184274" y="169333"/>
                        <a:pt x="174088" y="173886"/>
                        <a:pt x="164353" y="179294"/>
                      </a:cubicBezTo>
                      <a:cubicBezTo>
                        <a:pt x="151660" y="186346"/>
                        <a:pt x="140269" y="195809"/>
                        <a:pt x="127000" y="201706"/>
                      </a:cubicBezTo>
                      <a:cubicBezTo>
                        <a:pt x="117618" y="205876"/>
                        <a:pt x="107079" y="206687"/>
                        <a:pt x="97118" y="209177"/>
                      </a:cubicBezTo>
                      <a:cubicBezTo>
                        <a:pt x="76105" y="230189"/>
                        <a:pt x="69189" y="235150"/>
                        <a:pt x="52294" y="268941"/>
                      </a:cubicBezTo>
                      <a:cubicBezTo>
                        <a:pt x="42333" y="288863"/>
                        <a:pt x="35776" y="310888"/>
                        <a:pt x="22412" y="328706"/>
                      </a:cubicBezTo>
                      <a:lnTo>
                        <a:pt x="0" y="358588"/>
                      </a:lnTo>
                      <a:cubicBezTo>
                        <a:pt x="2490" y="383490"/>
                        <a:pt x="111" y="409374"/>
                        <a:pt x="7471" y="433294"/>
                      </a:cubicBezTo>
                      <a:cubicBezTo>
                        <a:pt x="12559" y="449832"/>
                        <a:pt x="58742" y="472456"/>
                        <a:pt x="67235" y="478118"/>
                      </a:cubicBezTo>
                      <a:cubicBezTo>
                        <a:pt x="77595" y="485025"/>
                        <a:pt x="87664" y="492427"/>
                        <a:pt x="97118" y="500530"/>
                      </a:cubicBezTo>
                      <a:cubicBezTo>
                        <a:pt x="111658" y="512993"/>
                        <a:pt x="122824" y="530931"/>
                        <a:pt x="141941" y="537883"/>
                      </a:cubicBezTo>
                      <a:cubicBezTo>
                        <a:pt x="161239" y="544901"/>
                        <a:pt x="181784" y="547844"/>
                        <a:pt x="201706" y="552824"/>
                      </a:cubicBezTo>
                      <a:cubicBezTo>
                        <a:pt x="211667" y="555314"/>
                        <a:pt x="221848" y="557047"/>
                        <a:pt x="231588" y="560294"/>
                      </a:cubicBezTo>
                      <a:cubicBezTo>
                        <a:pt x="246529" y="565274"/>
                        <a:pt x="261066" y="571694"/>
                        <a:pt x="276412" y="575235"/>
                      </a:cubicBezTo>
                      <a:cubicBezTo>
                        <a:pt x="293569" y="579194"/>
                        <a:pt x="311302" y="580028"/>
                        <a:pt x="328706" y="582706"/>
                      </a:cubicBezTo>
                      <a:cubicBezTo>
                        <a:pt x="343677" y="585009"/>
                        <a:pt x="358588" y="587687"/>
                        <a:pt x="373529" y="590177"/>
                      </a:cubicBezTo>
                      <a:cubicBezTo>
                        <a:pt x="517210" y="578682"/>
                        <a:pt x="520601" y="588710"/>
                        <a:pt x="620059" y="560294"/>
                      </a:cubicBezTo>
                      <a:cubicBezTo>
                        <a:pt x="648847" y="552069"/>
                        <a:pt x="684613" y="539670"/>
                        <a:pt x="709706" y="522941"/>
                      </a:cubicBezTo>
                      <a:cubicBezTo>
                        <a:pt x="733330" y="507192"/>
                        <a:pt x="756864" y="490724"/>
                        <a:pt x="776941" y="470647"/>
                      </a:cubicBezTo>
                      <a:cubicBezTo>
                        <a:pt x="786902" y="460686"/>
                        <a:pt x="794592" y="447754"/>
                        <a:pt x="806823" y="440765"/>
                      </a:cubicBezTo>
                      <a:cubicBezTo>
                        <a:pt x="830110" y="427459"/>
                        <a:pt x="857540" y="422878"/>
                        <a:pt x="881529" y="410883"/>
                      </a:cubicBezTo>
                      <a:cubicBezTo>
                        <a:pt x="891490" y="405902"/>
                        <a:pt x="901677" y="401349"/>
                        <a:pt x="911412" y="395941"/>
                      </a:cubicBezTo>
                      <a:cubicBezTo>
                        <a:pt x="935176" y="382739"/>
                        <a:pt x="957957" y="368853"/>
                        <a:pt x="978647" y="351118"/>
                      </a:cubicBezTo>
                      <a:cubicBezTo>
                        <a:pt x="986669" y="344242"/>
                        <a:pt x="993588" y="336177"/>
                        <a:pt x="1001059" y="328706"/>
                      </a:cubicBezTo>
                      <a:cubicBezTo>
                        <a:pt x="1003549" y="321235"/>
                        <a:pt x="1005427" y="313532"/>
                        <a:pt x="1008529" y="306294"/>
                      </a:cubicBezTo>
                      <a:cubicBezTo>
                        <a:pt x="1012916" y="296058"/>
                        <a:pt x="1020411" y="287120"/>
                        <a:pt x="1023471" y="276412"/>
                      </a:cubicBezTo>
                      <a:cubicBezTo>
                        <a:pt x="1030448" y="251994"/>
                        <a:pt x="1038412" y="201706"/>
                        <a:pt x="1038412" y="201706"/>
                      </a:cubicBezTo>
                      <a:cubicBezTo>
                        <a:pt x="1033432" y="179294"/>
                        <a:pt x="1028282" y="156920"/>
                        <a:pt x="1023471" y="134471"/>
                      </a:cubicBezTo>
                      <a:cubicBezTo>
                        <a:pt x="1020810" y="122055"/>
                        <a:pt x="1021157" y="108721"/>
                        <a:pt x="1016000" y="97118"/>
                      </a:cubicBezTo>
                      <a:cubicBezTo>
                        <a:pt x="1010943" y="85740"/>
                        <a:pt x="1002392" y="76039"/>
                        <a:pt x="993588" y="67235"/>
                      </a:cubicBezTo>
                      <a:cubicBezTo>
                        <a:pt x="976838" y="50485"/>
                        <a:pt x="955127" y="39352"/>
                        <a:pt x="933823" y="29883"/>
                      </a:cubicBezTo>
                      <a:cubicBezTo>
                        <a:pt x="921569" y="24437"/>
                        <a:pt x="908725" y="20387"/>
                        <a:pt x="896471" y="14941"/>
                      </a:cubicBezTo>
                      <a:cubicBezTo>
                        <a:pt x="886294" y="10418"/>
                        <a:pt x="876549" y="4980"/>
                        <a:pt x="866588" y="0"/>
                      </a:cubicBezTo>
                      <a:cubicBezTo>
                        <a:pt x="829235" y="2490"/>
                        <a:pt x="791796" y="3922"/>
                        <a:pt x="754529" y="7471"/>
                      </a:cubicBezTo>
                      <a:cubicBezTo>
                        <a:pt x="739450" y="8907"/>
                        <a:pt x="724594" y="12150"/>
                        <a:pt x="709706" y="14941"/>
                      </a:cubicBezTo>
                      <a:cubicBezTo>
                        <a:pt x="694306" y="17829"/>
                        <a:pt x="631589" y="29412"/>
                        <a:pt x="605118" y="37353"/>
                      </a:cubicBezTo>
                      <a:cubicBezTo>
                        <a:pt x="590033" y="41878"/>
                        <a:pt x="575738" y="49205"/>
                        <a:pt x="560294" y="52294"/>
                      </a:cubicBezTo>
                      <a:cubicBezTo>
                        <a:pt x="515219" y="61309"/>
                        <a:pt x="534987" y="55750"/>
                        <a:pt x="500529" y="67235"/>
                      </a:cubicBezTo>
                      <a:cubicBezTo>
                        <a:pt x="471346" y="96420"/>
                        <a:pt x="501968" y="70252"/>
                        <a:pt x="463176" y="89647"/>
                      </a:cubicBezTo>
                      <a:cubicBezTo>
                        <a:pt x="455146" y="93662"/>
                        <a:pt x="448795" y="100573"/>
                        <a:pt x="440765" y="104588"/>
                      </a:cubicBezTo>
                      <a:cubicBezTo>
                        <a:pt x="417059" y="116441"/>
                        <a:pt x="380908" y="116096"/>
                        <a:pt x="358588" y="119530"/>
                      </a:cubicBezTo>
                      <a:cubicBezTo>
                        <a:pt x="346038" y="121461"/>
                        <a:pt x="339911" y="131981"/>
                        <a:pt x="336176" y="134471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2" name="Figura a mano libera 51"/>
                <p:cNvSpPr/>
                <p:nvPr/>
              </p:nvSpPr>
              <p:spPr>
                <a:xfrm rot="1087061">
                  <a:off x="2342285" y="1186164"/>
                  <a:ext cx="1710765" cy="1871205"/>
                </a:xfrm>
                <a:custGeom>
                  <a:avLst/>
                  <a:gdLst>
                    <a:gd name="connsiteX0" fmla="*/ 829236 w 1710765"/>
                    <a:gd name="connsiteY0" fmla="*/ 1434353 h 1871205"/>
                    <a:gd name="connsiteX1" fmla="*/ 829236 w 1710765"/>
                    <a:gd name="connsiteY1" fmla="*/ 1434353 h 1871205"/>
                    <a:gd name="connsiteX2" fmla="*/ 851647 w 1710765"/>
                    <a:gd name="connsiteY2" fmla="*/ 1531471 h 1871205"/>
                    <a:gd name="connsiteX3" fmla="*/ 874059 w 1710765"/>
                    <a:gd name="connsiteY3" fmla="*/ 1591235 h 1871205"/>
                    <a:gd name="connsiteX4" fmla="*/ 918883 w 1710765"/>
                    <a:gd name="connsiteY4" fmla="*/ 1695824 h 1871205"/>
                    <a:gd name="connsiteX5" fmla="*/ 963706 w 1710765"/>
                    <a:gd name="connsiteY5" fmla="*/ 1755588 h 1871205"/>
                    <a:gd name="connsiteX6" fmla="*/ 986118 w 1710765"/>
                    <a:gd name="connsiteY6" fmla="*/ 1763059 h 1871205"/>
                    <a:gd name="connsiteX7" fmla="*/ 1016000 w 1710765"/>
                    <a:gd name="connsiteY7" fmla="*/ 1792941 h 1871205"/>
                    <a:gd name="connsiteX8" fmla="*/ 1120589 w 1710765"/>
                    <a:gd name="connsiteY8" fmla="*/ 1830294 h 1871205"/>
                    <a:gd name="connsiteX9" fmla="*/ 1240118 w 1710765"/>
                    <a:gd name="connsiteY9" fmla="*/ 1852706 h 1871205"/>
                    <a:gd name="connsiteX10" fmla="*/ 1389530 w 1710765"/>
                    <a:gd name="connsiteY10" fmla="*/ 1860177 h 1871205"/>
                    <a:gd name="connsiteX11" fmla="*/ 1486647 w 1710765"/>
                    <a:gd name="connsiteY11" fmla="*/ 1792941 h 1871205"/>
                    <a:gd name="connsiteX12" fmla="*/ 1546412 w 1710765"/>
                    <a:gd name="connsiteY12" fmla="*/ 1748118 h 1871205"/>
                    <a:gd name="connsiteX13" fmla="*/ 1568824 w 1710765"/>
                    <a:gd name="connsiteY13" fmla="*/ 1718235 h 1871205"/>
                    <a:gd name="connsiteX14" fmla="*/ 1583765 w 1710765"/>
                    <a:gd name="connsiteY14" fmla="*/ 1695824 h 1871205"/>
                    <a:gd name="connsiteX15" fmla="*/ 1598706 w 1710765"/>
                    <a:gd name="connsiteY15" fmla="*/ 1680882 h 1871205"/>
                    <a:gd name="connsiteX16" fmla="*/ 1613647 w 1710765"/>
                    <a:gd name="connsiteY16" fmla="*/ 1658471 h 1871205"/>
                    <a:gd name="connsiteX17" fmla="*/ 1636059 w 1710765"/>
                    <a:gd name="connsiteY17" fmla="*/ 1643529 h 1871205"/>
                    <a:gd name="connsiteX18" fmla="*/ 1665942 w 1710765"/>
                    <a:gd name="connsiteY18" fmla="*/ 1568824 h 1871205"/>
                    <a:gd name="connsiteX19" fmla="*/ 1680883 w 1710765"/>
                    <a:gd name="connsiteY19" fmla="*/ 1524000 h 1871205"/>
                    <a:gd name="connsiteX20" fmla="*/ 1710765 w 1710765"/>
                    <a:gd name="connsiteY20" fmla="*/ 1411941 h 1871205"/>
                    <a:gd name="connsiteX21" fmla="*/ 1703295 w 1710765"/>
                    <a:gd name="connsiteY21" fmla="*/ 1270000 h 1871205"/>
                    <a:gd name="connsiteX22" fmla="*/ 1680883 w 1710765"/>
                    <a:gd name="connsiteY22" fmla="*/ 1210235 h 1871205"/>
                    <a:gd name="connsiteX23" fmla="*/ 1651000 w 1710765"/>
                    <a:gd name="connsiteY23" fmla="*/ 1143000 h 1871205"/>
                    <a:gd name="connsiteX24" fmla="*/ 1636059 w 1710765"/>
                    <a:gd name="connsiteY24" fmla="*/ 1068294 h 1871205"/>
                    <a:gd name="connsiteX25" fmla="*/ 1606177 w 1710765"/>
                    <a:gd name="connsiteY25" fmla="*/ 1023471 h 1871205"/>
                    <a:gd name="connsiteX26" fmla="*/ 1591236 w 1710765"/>
                    <a:gd name="connsiteY26" fmla="*/ 1001059 h 1871205"/>
                    <a:gd name="connsiteX27" fmla="*/ 1494118 w 1710765"/>
                    <a:gd name="connsiteY27" fmla="*/ 903941 h 1871205"/>
                    <a:gd name="connsiteX28" fmla="*/ 1471706 w 1710765"/>
                    <a:gd name="connsiteY28" fmla="*/ 881529 h 1871205"/>
                    <a:gd name="connsiteX29" fmla="*/ 1404471 w 1710765"/>
                    <a:gd name="connsiteY29" fmla="*/ 806824 h 1871205"/>
                    <a:gd name="connsiteX30" fmla="*/ 1374589 w 1710765"/>
                    <a:gd name="connsiteY30" fmla="*/ 784412 h 1871205"/>
                    <a:gd name="connsiteX31" fmla="*/ 1322295 w 1710765"/>
                    <a:gd name="connsiteY31" fmla="*/ 724647 h 1871205"/>
                    <a:gd name="connsiteX32" fmla="*/ 1284942 w 1710765"/>
                    <a:gd name="connsiteY32" fmla="*/ 687294 h 1871205"/>
                    <a:gd name="connsiteX33" fmla="*/ 1210236 w 1710765"/>
                    <a:gd name="connsiteY33" fmla="*/ 635000 h 1871205"/>
                    <a:gd name="connsiteX34" fmla="*/ 1150471 w 1710765"/>
                    <a:gd name="connsiteY34" fmla="*/ 575235 h 1871205"/>
                    <a:gd name="connsiteX35" fmla="*/ 1135530 w 1710765"/>
                    <a:gd name="connsiteY35" fmla="*/ 552824 h 1871205"/>
                    <a:gd name="connsiteX36" fmla="*/ 1098177 w 1710765"/>
                    <a:gd name="connsiteY36" fmla="*/ 530412 h 1871205"/>
                    <a:gd name="connsiteX37" fmla="*/ 1060824 w 1710765"/>
                    <a:gd name="connsiteY37" fmla="*/ 485588 h 1871205"/>
                    <a:gd name="connsiteX38" fmla="*/ 993589 w 1710765"/>
                    <a:gd name="connsiteY38" fmla="*/ 433294 h 1871205"/>
                    <a:gd name="connsiteX39" fmla="*/ 956236 w 1710765"/>
                    <a:gd name="connsiteY39" fmla="*/ 403412 h 1871205"/>
                    <a:gd name="connsiteX40" fmla="*/ 926353 w 1710765"/>
                    <a:gd name="connsiteY40" fmla="*/ 381000 h 1871205"/>
                    <a:gd name="connsiteX41" fmla="*/ 903942 w 1710765"/>
                    <a:gd name="connsiteY41" fmla="*/ 373529 h 1871205"/>
                    <a:gd name="connsiteX42" fmla="*/ 844177 w 1710765"/>
                    <a:gd name="connsiteY42" fmla="*/ 313765 h 1871205"/>
                    <a:gd name="connsiteX43" fmla="*/ 739589 w 1710765"/>
                    <a:gd name="connsiteY43" fmla="*/ 246529 h 1871205"/>
                    <a:gd name="connsiteX44" fmla="*/ 672353 w 1710765"/>
                    <a:gd name="connsiteY44" fmla="*/ 201706 h 1871205"/>
                    <a:gd name="connsiteX45" fmla="*/ 612589 w 1710765"/>
                    <a:gd name="connsiteY45" fmla="*/ 149412 h 1871205"/>
                    <a:gd name="connsiteX46" fmla="*/ 582706 w 1710765"/>
                    <a:gd name="connsiteY46" fmla="*/ 134471 h 1871205"/>
                    <a:gd name="connsiteX47" fmla="*/ 530412 w 1710765"/>
                    <a:gd name="connsiteY47" fmla="*/ 89647 h 1871205"/>
                    <a:gd name="connsiteX48" fmla="*/ 493059 w 1710765"/>
                    <a:gd name="connsiteY48" fmla="*/ 67235 h 1871205"/>
                    <a:gd name="connsiteX49" fmla="*/ 470647 w 1710765"/>
                    <a:gd name="connsiteY49" fmla="*/ 44824 h 1871205"/>
                    <a:gd name="connsiteX50" fmla="*/ 448236 w 1710765"/>
                    <a:gd name="connsiteY50" fmla="*/ 29882 h 1871205"/>
                    <a:gd name="connsiteX51" fmla="*/ 425824 w 1710765"/>
                    <a:gd name="connsiteY51" fmla="*/ 7471 h 1871205"/>
                    <a:gd name="connsiteX52" fmla="*/ 351118 w 1710765"/>
                    <a:gd name="connsiteY52" fmla="*/ 0 h 1871205"/>
                    <a:gd name="connsiteX53" fmla="*/ 201706 w 1710765"/>
                    <a:gd name="connsiteY53" fmla="*/ 14941 h 1871205"/>
                    <a:gd name="connsiteX54" fmla="*/ 149412 w 1710765"/>
                    <a:gd name="connsiteY54" fmla="*/ 44824 h 1871205"/>
                    <a:gd name="connsiteX55" fmla="*/ 119530 w 1710765"/>
                    <a:gd name="connsiteY55" fmla="*/ 52294 h 1871205"/>
                    <a:gd name="connsiteX56" fmla="*/ 67236 w 1710765"/>
                    <a:gd name="connsiteY56" fmla="*/ 97118 h 1871205"/>
                    <a:gd name="connsiteX57" fmla="*/ 44824 w 1710765"/>
                    <a:gd name="connsiteY57" fmla="*/ 104588 h 1871205"/>
                    <a:gd name="connsiteX58" fmla="*/ 0 w 1710765"/>
                    <a:gd name="connsiteY58" fmla="*/ 186765 h 1871205"/>
                    <a:gd name="connsiteX59" fmla="*/ 7471 w 1710765"/>
                    <a:gd name="connsiteY59" fmla="*/ 306294 h 1871205"/>
                    <a:gd name="connsiteX60" fmla="*/ 29883 w 1710765"/>
                    <a:gd name="connsiteY60" fmla="*/ 336177 h 1871205"/>
                    <a:gd name="connsiteX61" fmla="*/ 134471 w 1710765"/>
                    <a:gd name="connsiteY61" fmla="*/ 410882 h 1871205"/>
                    <a:gd name="connsiteX62" fmla="*/ 149412 w 1710765"/>
                    <a:gd name="connsiteY62" fmla="*/ 425824 h 1871205"/>
                    <a:gd name="connsiteX63" fmla="*/ 194236 w 1710765"/>
                    <a:gd name="connsiteY63" fmla="*/ 455706 h 1871205"/>
                    <a:gd name="connsiteX64" fmla="*/ 261471 w 1710765"/>
                    <a:gd name="connsiteY64" fmla="*/ 470647 h 1871205"/>
                    <a:gd name="connsiteX65" fmla="*/ 351118 w 1710765"/>
                    <a:gd name="connsiteY65" fmla="*/ 493059 h 1871205"/>
                    <a:gd name="connsiteX66" fmla="*/ 433295 w 1710765"/>
                    <a:gd name="connsiteY66" fmla="*/ 522941 h 1871205"/>
                    <a:gd name="connsiteX67" fmla="*/ 500530 w 1710765"/>
                    <a:gd name="connsiteY67" fmla="*/ 537882 h 1871205"/>
                    <a:gd name="connsiteX68" fmla="*/ 575236 w 1710765"/>
                    <a:gd name="connsiteY68" fmla="*/ 590177 h 1871205"/>
                    <a:gd name="connsiteX69" fmla="*/ 620059 w 1710765"/>
                    <a:gd name="connsiteY69" fmla="*/ 612588 h 1871205"/>
                    <a:gd name="connsiteX70" fmla="*/ 679824 w 1710765"/>
                    <a:gd name="connsiteY70" fmla="*/ 635000 h 1871205"/>
                    <a:gd name="connsiteX71" fmla="*/ 709706 w 1710765"/>
                    <a:gd name="connsiteY71" fmla="*/ 649941 h 1871205"/>
                    <a:gd name="connsiteX72" fmla="*/ 769471 w 1710765"/>
                    <a:gd name="connsiteY72" fmla="*/ 664882 h 1871205"/>
                    <a:gd name="connsiteX73" fmla="*/ 814295 w 1710765"/>
                    <a:gd name="connsiteY73" fmla="*/ 694765 h 1871205"/>
                    <a:gd name="connsiteX74" fmla="*/ 851647 w 1710765"/>
                    <a:gd name="connsiteY74" fmla="*/ 724647 h 1871205"/>
                    <a:gd name="connsiteX75" fmla="*/ 874059 w 1710765"/>
                    <a:gd name="connsiteY75" fmla="*/ 732118 h 1871205"/>
                    <a:gd name="connsiteX76" fmla="*/ 948765 w 1710765"/>
                    <a:gd name="connsiteY76" fmla="*/ 769471 h 1871205"/>
                    <a:gd name="connsiteX77" fmla="*/ 993589 w 1710765"/>
                    <a:gd name="connsiteY77" fmla="*/ 806824 h 1871205"/>
                    <a:gd name="connsiteX78" fmla="*/ 1023471 w 1710765"/>
                    <a:gd name="connsiteY78" fmla="*/ 844177 h 1871205"/>
                    <a:gd name="connsiteX79" fmla="*/ 1060824 w 1710765"/>
                    <a:gd name="connsiteY79" fmla="*/ 874059 h 1871205"/>
                    <a:gd name="connsiteX80" fmla="*/ 1128059 w 1710765"/>
                    <a:gd name="connsiteY80" fmla="*/ 948765 h 1871205"/>
                    <a:gd name="connsiteX81" fmla="*/ 1143000 w 1710765"/>
                    <a:gd name="connsiteY81" fmla="*/ 971177 h 1871205"/>
                    <a:gd name="connsiteX82" fmla="*/ 1157942 w 1710765"/>
                    <a:gd name="connsiteY82" fmla="*/ 1001059 h 1871205"/>
                    <a:gd name="connsiteX83" fmla="*/ 1180353 w 1710765"/>
                    <a:gd name="connsiteY83" fmla="*/ 1053353 h 1871205"/>
                    <a:gd name="connsiteX84" fmla="*/ 1195295 w 1710765"/>
                    <a:gd name="connsiteY84" fmla="*/ 1120588 h 1871205"/>
                    <a:gd name="connsiteX85" fmla="*/ 1217706 w 1710765"/>
                    <a:gd name="connsiteY85" fmla="*/ 1187824 h 1871205"/>
                    <a:gd name="connsiteX86" fmla="*/ 1225177 w 1710765"/>
                    <a:gd name="connsiteY86" fmla="*/ 1217706 h 1871205"/>
                    <a:gd name="connsiteX87" fmla="*/ 1195295 w 1710765"/>
                    <a:gd name="connsiteY87" fmla="*/ 1277471 h 1871205"/>
                    <a:gd name="connsiteX88" fmla="*/ 1172883 w 1710765"/>
                    <a:gd name="connsiteY88" fmla="*/ 1284941 h 1871205"/>
                    <a:gd name="connsiteX89" fmla="*/ 1150471 w 1710765"/>
                    <a:gd name="connsiteY89" fmla="*/ 1307353 h 1871205"/>
                    <a:gd name="connsiteX90" fmla="*/ 1128059 w 1710765"/>
                    <a:gd name="connsiteY90" fmla="*/ 1337235 h 1871205"/>
                    <a:gd name="connsiteX91" fmla="*/ 1083236 w 1710765"/>
                    <a:gd name="connsiteY91" fmla="*/ 1367118 h 1871205"/>
                    <a:gd name="connsiteX92" fmla="*/ 1053353 w 1710765"/>
                    <a:gd name="connsiteY92" fmla="*/ 1389529 h 1871205"/>
                    <a:gd name="connsiteX93" fmla="*/ 1016000 w 1710765"/>
                    <a:gd name="connsiteY93" fmla="*/ 1411941 h 1871205"/>
                    <a:gd name="connsiteX94" fmla="*/ 829236 w 1710765"/>
                    <a:gd name="connsiteY94" fmla="*/ 1434353 h 1871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1710765" h="1871205">
                      <a:moveTo>
                        <a:pt x="829236" y="1434353"/>
                      </a:moveTo>
                      <a:lnTo>
                        <a:pt x="829236" y="1434353"/>
                      </a:lnTo>
                      <a:cubicBezTo>
                        <a:pt x="836706" y="1466726"/>
                        <a:pt x="843589" y="1499240"/>
                        <a:pt x="851647" y="1531471"/>
                      </a:cubicBezTo>
                      <a:cubicBezTo>
                        <a:pt x="856085" y="1549222"/>
                        <a:pt x="868581" y="1576171"/>
                        <a:pt x="874059" y="1591235"/>
                      </a:cubicBezTo>
                      <a:cubicBezTo>
                        <a:pt x="903371" y="1671844"/>
                        <a:pt x="871594" y="1601247"/>
                        <a:pt x="918883" y="1695824"/>
                      </a:cubicBezTo>
                      <a:cubicBezTo>
                        <a:pt x="937803" y="1733664"/>
                        <a:pt x="931431" y="1739450"/>
                        <a:pt x="963706" y="1755588"/>
                      </a:cubicBezTo>
                      <a:cubicBezTo>
                        <a:pt x="970749" y="1759110"/>
                        <a:pt x="978647" y="1760569"/>
                        <a:pt x="986118" y="1763059"/>
                      </a:cubicBezTo>
                      <a:cubicBezTo>
                        <a:pt x="996079" y="1773020"/>
                        <a:pt x="1004460" y="1784863"/>
                        <a:pt x="1016000" y="1792941"/>
                      </a:cubicBezTo>
                      <a:cubicBezTo>
                        <a:pt x="1054013" y="1819550"/>
                        <a:pt x="1075568" y="1817431"/>
                        <a:pt x="1120589" y="1830294"/>
                      </a:cubicBezTo>
                      <a:cubicBezTo>
                        <a:pt x="1194565" y="1851430"/>
                        <a:pt x="1154865" y="1843233"/>
                        <a:pt x="1240118" y="1852706"/>
                      </a:cubicBezTo>
                      <a:cubicBezTo>
                        <a:pt x="1292237" y="1865735"/>
                        <a:pt x="1333065" y="1882763"/>
                        <a:pt x="1389530" y="1860177"/>
                      </a:cubicBezTo>
                      <a:cubicBezTo>
                        <a:pt x="1426087" y="1845554"/>
                        <a:pt x="1458806" y="1820782"/>
                        <a:pt x="1486647" y="1792941"/>
                      </a:cubicBezTo>
                      <a:cubicBezTo>
                        <a:pt x="1529568" y="1750020"/>
                        <a:pt x="1507295" y="1761156"/>
                        <a:pt x="1546412" y="1748118"/>
                      </a:cubicBezTo>
                      <a:cubicBezTo>
                        <a:pt x="1553883" y="1738157"/>
                        <a:pt x="1561587" y="1728367"/>
                        <a:pt x="1568824" y="1718235"/>
                      </a:cubicBezTo>
                      <a:cubicBezTo>
                        <a:pt x="1574043" y="1710929"/>
                        <a:pt x="1578156" y="1702835"/>
                        <a:pt x="1583765" y="1695824"/>
                      </a:cubicBezTo>
                      <a:cubicBezTo>
                        <a:pt x="1588165" y="1690324"/>
                        <a:pt x="1594306" y="1686382"/>
                        <a:pt x="1598706" y="1680882"/>
                      </a:cubicBezTo>
                      <a:cubicBezTo>
                        <a:pt x="1604315" y="1673871"/>
                        <a:pt x="1607298" y="1664820"/>
                        <a:pt x="1613647" y="1658471"/>
                      </a:cubicBezTo>
                      <a:cubicBezTo>
                        <a:pt x="1619996" y="1652122"/>
                        <a:pt x="1628588" y="1648510"/>
                        <a:pt x="1636059" y="1643529"/>
                      </a:cubicBezTo>
                      <a:cubicBezTo>
                        <a:pt x="1662287" y="1604188"/>
                        <a:pt x="1646048" y="1633479"/>
                        <a:pt x="1665942" y="1568824"/>
                      </a:cubicBezTo>
                      <a:cubicBezTo>
                        <a:pt x="1670574" y="1553771"/>
                        <a:pt x="1676251" y="1539053"/>
                        <a:pt x="1680883" y="1524000"/>
                      </a:cubicBezTo>
                      <a:cubicBezTo>
                        <a:pt x="1694605" y="1479402"/>
                        <a:pt x="1699198" y="1458211"/>
                        <a:pt x="1710765" y="1411941"/>
                      </a:cubicBezTo>
                      <a:cubicBezTo>
                        <a:pt x="1708275" y="1364627"/>
                        <a:pt x="1707399" y="1317201"/>
                        <a:pt x="1703295" y="1270000"/>
                      </a:cubicBezTo>
                      <a:cubicBezTo>
                        <a:pt x="1700976" y="1243329"/>
                        <a:pt x="1691898" y="1234100"/>
                        <a:pt x="1680883" y="1210235"/>
                      </a:cubicBezTo>
                      <a:cubicBezTo>
                        <a:pt x="1670605" y="1187967"/>
                        <a:pt x="1660961" y="1165412"/>
                        <a:pt x="1651000" y="1143000"/>
                      </a:cubicBezTo>
                      <a:cubicBezTo>
                        <a:pt x="1649143" y="1130003"/>
                        <a:pt x="1646090" y="1086350"/>
                        <a:pt x="1636059" y="1068294"/>
                      </a:cubicBezTo>
                      <a:cubicBezTo>
                        <a:pt x="1627338" y="1052597"/>
                        <a:pt x="1616138" y="1038412"/>
                        <a:pt x="1606177" y="1023471"/>
                      </a:cubicBezTo>
                      <a:cubicBezTo>
                        <a:pt x="1601197" y="1016000"/>
                        <a:pt x="1597585" y="1007408"/>
                        <a:pt x="1591236" y="1001059"/>
                      </a:cubicBezTo>
                      <a:lnTo>
                        <a:pt x="1494118" y="903941"/>
                      </a:lnTo>
                      <a:cubicBezTo>
                        <a:pt x="1486647" y="896470"/>
                        <a:pt x="1478774" y="889382"/>
                        <a:pt x="1471706" y="881529"/>
                      </a:cubicBezTo>
                      <a:cubicBezTo>
                        <a:pt x="1449294" y="856627"/>
                        <a:pt x="1428160" y="830513"/>
                        <a:pt x="1404471" y="806824"/>
                      </a:cubicBezTo>
                      <a:cubicBezTo>
                        <a:pt x="1395667" y="798020"/>
                        <a:pt x="1384550" y="791883"/>
                        <a:pt x="1374589" y="784412"/>
                      </a:cubicBezTo>
                      <a:cubicBezTo>
                        <a:pt x="1349592" y="734420"/>
                        <a:pt x="1372530" y="769859"/>
                        <a:pt x="1322295" y="724647"/>
                      </a:cubicBezTo>
                      <a:cubicBezTo>
                        <a:pt x="1309207" y="712868"/>
                        <a:pt x="1298692" y="698294"/>
                        <a:pt x="1284942" y="687294"/>
                      </a:cubicBezTo>
                      <a:cubicBezTo>
                        <a:pt x="1261206" y="668305"/>
                        <a:pt x="1231730" y="656494"/>
                        <a:pt x="1210236" y="635000"/>
                      </a:cubicBezTo>
                      <a:cubicBezTo>
                        <a:pt x="1190314" y="615078"/>
                        <a:pt x="1166099" y="598677"/>
                        <a:pt x="1150471" y="575235"/>
                      </a:cubicBezTo>
                      <a:cubicBezTo>
                        <a:pt x="1145491" y="567765"/>
                        <a:pt x="1142347" y="558667"/>
                        <a:pt x="1135530" y="552824"/>
                      </a:cubicBezTo>
                      <a:cubicBezTo>
                        <a:pt x="1124505" y="543374"/>
                        <a:pt x="1110628" y="537883"/>
                        <a:pt x="1098177" y="530412"/>
                      </a:cubicBezTo>
                      <a:cubicBezTo>
                        <a:pt x="1083486" y="508375"/>
                        <a:pt x="1082395" y="503564"/>
                        <a:pt x="1060824" y="485588"/>
                      </a:cubicBezTo>
                      <a:cubicBezTo>
                        <a:pt x="1039012" y="467412"/>
                        <a:pt x="1009339" y="456918"/>
                        <a:pt x="993589" y="433294"/>
                      </a:cubicBezTo>
                      <a:cubicBezTo>
                        <a:pt x="974279" y="404330"/>
                        <a:pt x="987165" y="413721"/>
                        <a:pt x="956236" y="403412"/>
                      </a:cubicBezTo>
                      <a:cubicBezTo>
                        <a:pt x="946275" y="395941"/>
                        <a:pt x="937164" y="387178"/>
                        <a:pt x="926353" y="381000"/>
                      </a:cubicBezTo>
                      <a:cubicBezTo>
                        <a:pt x="919516" y="377093"/>
                        <a:pt x="910037" y="378515"/>
                        <a:pt x="903942" y="373529"/>
                      </a:cubicBezTo>
                      <a:cubicBezTo>
                        <a:pt x="882137" y="355689"/>
                        <a:pt x="867876" y="329000"/>
                        <a:pt x="844177" y="313765"/>
                      </a:cubicBezTo>
                      <a:lnTo>
                        <a:pt x="739589" y="246529"/>
                      </a:lnTo>
                      <a:cubicBezTo>
                        <a:pt x="716984" y="231902"/>
                        <a:pt x="694756" y="216641"/>
                        <a:pt x="672353" y="201706"/>
                      </a:cubicBezTo>
                      <a:cubicBezTo>
                        <a:pt x="590724" y="147287"/>
                        <a:pt x="743696" y="251383"/>
                        <a:pt x="612589" y="149412"/>
                      </a:cubicBezTo>
                      <a:cubicBezTo>
                        <a:pt x="603798" y="142575"/>
                        <a:pt x="592667" y="139451"/>
                        <a:pt x="582706" y="134471"/>
                      </a:cubicBezTo>
                      <a:cubicBezTo>
                        <a:pt x="562799" y="114562"/>
                        <a:pt x="558985" y="109648"/>
                        <a:pt x="530412" y="89647"/>
                      </a:cubicBezTo>
                      <a:cubicBezTo>
                        <a:pt x="518517" y="81320"/>
                        <a:pt x="504675" y="75947"/>
                        <a:pt x="493059" y="67235"/>
                      </a:cubicBezTo>
                      <a:cubicBezTo>
                        <a:pt x="484607" y="60896"/>
                        <a:pt x="478763" y="51588"/>
                        <a:pt x="470647" y="44824"/>
                      </a:cubicBezTo>
                      <a:cubicBezTo>
                        <a:pt x="463750" y="39076"/>
                        <a:pt x="455133" y="35630"/>
                        <a:pt x="448236" y="29882"/>
                      </a:cubicBezTo>
                      <a:cubicBezTo>
                        <a:pt x="440120" y="23118"/>
                        <a:pt x="435922" y="10578"/>
                        <a:pt x="425824" y="7471"/>
                      </a:cubicBezTo>
                      <a:cubicBezTo>
                        <a:pt x="401904" y="111"/>
                        <a:pt x="376020" y="2490"/>
                        <a:pt x="351118" y="0"/>
                      </a:cubicBezTo>
                      <a:cubicBezTo>
                        <a:pt x="328064" y="1441"/>
                        <a:pt x="242869" y="-495"/>
                        <a:pt x="201706" y="14941"/>
                      </a:cubicBezTo>
                      <a:cubicBezTo>
                        <a:pt x="77658" y="61457"/>
                        <a:pt x="250536" y="1484"/>
                        <a:pt x="149412" y="44824"/>
                      </a:cubicBezTo>
                      <a:cubicBezTo>
                        <a:pt x="139975" y="48868"/>
                        <a:pt x="129491" y="49804"/>
                        <a:pt x="119530" y="52294"/>
                      </a:cubicBezTo>
                      <a:cubicBezTo>
                        <a:pt x="101869" y="69955"/>
                        <a:pt x="89596" y="84341"/>
                        <a:pt x="67236" y="97118"/>
                      </a:cubicBezTo>
                      <a:cubicBezTo>
                        <a:pt x="60399" y="101025"/>
                        <a:pt x="52295" y="102098"/>
                        <a:pt x="44824" y="104588"/>
                      </a:cubicBezTo>
                      <a:cubicBezTo>
                        <a:pt x="10927" y="172384"/>
                        <a:pt x="27297" y="145821"/>
                        <a:pt x="0" y="186765"/>
                      </a:cubicBezTo>
                      <a:cubicBezTo>
                        <a:pt x="2490" y="226608"/>
                        <a:pt x="-358" y="267149"/>
                        <a:pt x="7471" y="306294"/>
                      </a:cubicBezTo>
                      <a:cubicBezTo>
                        <a:pt x="9913" y="318503"/>
                        <a:pt x="20734" y="327732"/>
                        <a:pt x="29883" y="336177"/>
                      </a:cubicBezTo>
                      <a:cubicBezTo>
                        <a:pt x="89021" y="390766"/>
                        <a:pt x="84539" y="385916"/>
                        <a:pt x="134471" y="410882"/>
                      </a:cubicBezTo>
                      <a:cubicBezTo>
                        <a:pt x="139451" y="415863"/>
                        <a:pt x="143777" y="421598"/>
                        <a:pt x="149412" y="425824"/>
                      </a:cubicBezTo>
                      <a:cubicBezTo>
                        <a:pt x="163778" y="436598"/>
                        <a:pt x="176815" y="451350"/>
                        <a:pt x="194236" y="455706"/>
                      </a:cubicBezTo>
                      <a:cubicBezTo>
                        <a:pt x="236436" y="466257"/>
                        <a:pt x="214050" y="461164"/>
                        <a:pt x="261471" y="470647"/>
                      </a:cubicBezTo>
                      <a:cubicBezTo>
                        <a:pt x="350842" y="506395"/>
                        <a:pt x="238713" y="464958"/>
                        <a:pt x="351118" y="493059"/>
                      </a:cubicBezTo>
                      <a:cubicBezTo>
                        <a:pt x="428382" y="512375"/>
                        <a:pt x="346050" y="505491"/>
                        <a:pt x="433295" y="522941"/>
                      </a:cubicBezTo>
                      <a:cubicBezTo>
                        <a:pt x="480715" y="532426"/>
                        <a:pt x="458329" y="527333"/>
                        <a:pt x="500530" y="537882"/>
                      </a:cubicBezTo>
                      <a:cubicBezTo>
                        <a:pt x="534546" y="571901"/>
                        <a:pt x="501279" y="540871"/>
                        <a:pt x="575236" y="590177"/>
                      </a:cubicBezTo>
                      <a:cubicBezTo>
                        <a:pt x="604199" y="609486"/>
                        <a:pt x="589129" y="602279"/>
                        <a:pt x="620059" y="612588"/>
                      </a:cubicBezTo>
                      <a:cubicBezTo>
                        <a:pt x="666092" y="643276"/>
                        <a:pt x="615204" y="613460"/>
                        <a:pt x="679824" y="635000"/>
                      </a:cubicBezTo>
                      <a:cubicBezTo>
                        <a:pt x="690389" y="638522"/>
                        <a:pt x="699141" y="646419"/>
                        <a:pt x="709706" y="649941"/>
                      </a:cubicBezTo>
                      <a:cubicBezTo>
                        <a:pt x="729187" y="656435"/>
                        <a:pt x="769471" y="664882"/>
                        <a:pt x="769471" y="664882"/>
                      </a:cubicBezTo>
                      <a:cubicBezTo>
                        <a:pt x="803727" y="699140"/>
                        <a:pt x="760023" y="658584"/>
                        <a:pt x="814295" y="694765"/>
                      </a:cubicBezTo>
                      <a:cubicBezTo>
                        <a:pt x="827562" y="703609"/>
                        <a:pt x="838126" y="716196"/>
                        <a:pt x="851647" y="724647"/>
                      </a:cubicBezTo>
                      <a:cubicBezTo>
                        <a:pt x="858325" y="728821"/>
                        <a:pt x="866909" y="728818"/>
                        <a:pt x="874059" y="732118"/>
                      </a:cubicBezTo>
                      <a:cubicBezTo>
                        <a:pt x="899338" y="743785"/>
                        <a:pt x="926492" y="752766"/>
                        <a:pt x="948765" y="769471"/>
                      </a:cubicBezTo>
                      <a:cubicBezTo>
                        <a:pt x="963297" y="780370"/>
                        <a:pt x="981715" y="791982"/>
                        <a:pt x="993589" y="806824"/>
                      </a:cubicBezTo>
                      <a:cubicBezTo>
                        <a:pt x="1014559" y="833036"/>
                        <a:pt x="1000517" y="824502"/>
                        <a:pt x="1023471" y="844177"/>
                      </a:cubicBezTo>
                      <a:cubicBezTo>
                        <a:pt x="1035577" y="854554"/>
                        <a:pt x="1049026" y="863333"/>
                        <a:pt x="1060824" y="874059"/>
                      </a:cubicBezTo>
                      <a:cubicBezTo>
                        <a:pt x="1096433" y="906431"/>
                        <a:pt x="1103587" y="914503"/>
                        <a:pt x="1128059" y="948765"/>
                      </a:cubicBezTo>
                      <a:cubicBezTo>
                        <a:pt x="1133278" y="956071"/>
                        <a:pt x="1138545" y="963381"/>
                        <a:pt x="1143000" y="971177"/>
                      </a:cubicBezTo>
                      <a:cubicBezTo>
                        <a:pt x="1148525" y="980846"/>
                        <a:pt x="1152961" y="991098"/>
                        <a:pt x="1157942" y="1001059"/>
                      </a:cubicBezTo>
                      <a:cubicBezTo>
                        <a:pt x="1179385" y="1086838"/>
                        <a:pt x="1149401" y="981134"/>
                        <a:pt x="1180353" y="1053353"/>
                      </a:cubicBezTo>
                      <a:cubicBezTo>
                        <a:pt x="1185692" y="1065811"/>
                        <a:pt x="1192256" y="1109950"/>
                        <a:pt x="1195295" y="1120588"/>
                      </a:cubicBezTo>
                      <a:cubicBezTo>
                        <a:pt x="1201785" y="1143303"/>
                        <a:pt x="1211976" y="1164905"/>
                        <a:pt x="1217706" y="1187824"/>
                      </a:cubicBezTo>
                      <a:lnTo>
                        <a:pt x="1225177" y="1217706"/>
                      </a:lnTo>
                      <a:cubicBezTo>
                        <a:pt x="1218407" y="1244785"/>
                        <a:pt x="1219354" y="1257422"/>
                        <a:pt x="1195295" y="1277471"/>
                      </a:cubicBezTo>
                      <a:cubicBezTo>
                        <a:pt x="1189246" y="1282512"/>
                        <a:pt x="1180354" y="1282451"/>
                        <a:pt x="1172883" y="1284941"/>
                      </a:cubicBezTo>
                      <a:cubicBezTo>
                        <a:pt x="1165412" y="1292412"/>
                        <a:pt x="1157347" y="1299331"/>
                        <a:pt x="1150471" y="1307353"/>
                      </a:cubicBezTo>
                      <a:cubicBezTo>
                        <a:pt x="1142368" y="1316806"/>
                        <a:pt x="1137365" y="1328963"/>
                        <a:pt x="1128059" y="1337235"/>
                      </a:cubicBezTo>
                      <a:cubicBezTo>
                        <a:pt x="1114638" y="1349165"/>
                        <a:pt x="1097602" y="1356344"/>
                        <a:pt x="1083236" y="1367118"/>
                      </a:cubicBezTo>
                      <a:cubicBezTo>
                        <a:pt x="1073275" y="1374588"/>
                        <a:pt x="1062918" y="1381558"/>
                        <a:pt x="1053353" y="1389529"/>
                      </a:cubicBezTo>
                      <a:cubicBezTo>
                        <a:pt x="1037143" y="1403037"/>
                        <a:pt x="1040287" y="1410073"/>
                        <a:pt x="1016000" y="1411941"/>
                      </a:cubicBezTo>
                      <a:cubicBezTo>
                        <a:pt x="834226" y="1425923"/>
                        <a:pt x="860363" y="1430618"/>
                        <a:pt x="829236" y="143435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55" name="Connettore 1 54"/>
              <p:cNvCxnSpPr>
                <a:stCxn id="51" idx="0"/>
                <a:endCxn id="52" idx="69"/>
              </p:cNvCxnSpPr>
              <p:nvPr/>
            </p:nvCxnSpPr>
            <p:spPr>
              <a:xfrm flipV="1">
                <a:off x="2970704" y="1734556"/>
                <a:ext cx="181591" cy="2006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1 55"/>
              <p:cNvCxnSpPr/>
              <p:nvPr/>
            </p:nvCxnSpPr>
            <p:spPr>
              <a:xfrm flipV="1">
                <a:off x="3142784" y="1845661"/>
                <a:ext cx="135253" cy="15988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1 56"/>
              <p:cNvCxnSpPr>
                <a:endCxn id="52" idx="75"/>
              </p:cNvCxnSpPr>
              <p:nvPr/>
            </p:nvCxnSpPr>
            <p:spPr>
              <a:xfrm flipV="1">
                <a:off x="3275504" y="1927146"/>
                <a:ext cx="81028" cy="16044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ttore 1 63"/>
              <p:cNvCxnSpPr>
                <a:stCxn id="50" idx="50"/>
                <a:endCxn id="51" idx="17"/>
              </p:cNvCxnSpPr>
              <p:nvPr/>
            </p:nvCxnSpPr>
            <p:spPr>
              <a:xfrm flipV="1">
                <a:off x="2551037" y="2285146"/>
                <a:ext cx="125397" cy="11267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ttore 1 66"/>
              <p:cNvCxnSpPr/>
              <p:nvPr/>
            </p:nvCxnSpPr>
            <p:spPr>
              <a:xfrm flipV="1">
                <a:off x="2626107" y="2375403"/>
                <a:ext cx="132720" cy="9699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1 68"/>
              <p:cNvCxnSpPr>
                <a:endCxn id="51" idx="15"/>
              </p:cNvCxnSpPr>
              <p:nvPr/>
            </p:nvCxnSpPr>
            <p:spPr>
              <a:xfrm flipV="1">
                <a:off x="2453080" y="2206167"/>
                <a:ext cx="164896" cy="12747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CasellaDiTesto 58"/>
            <p:cNvSpPr txBox="1"/>
            <p:nvPr/>
          </p:nvSpPr>
          <p:spPr>
            <a:xfrm>
              <a:off x="5976179" y="2392218"/>
              <a:ext cx="85936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err="1" smtClean="0"/>
                <a:t>Prot</a:t>
              </a:r>
              <a:r>
                <a:rPr lang="it-IT" sz="1200" b="1" dirty="0" smtClean="0"/>
                <a:t> A</a:t>
              </a:r>
            </a:p>
            <a:p>
              <a:endParaRPr lang="it-IT" dirty="0"/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7202005" y="2468594"/>
              <a:ext cx="85936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err="1" smtClean="0"/>
                <a:t>Prot</a:t>
              </a:r>
              <a:r>
                <a:rPr lang="it-IT" sz="1200" b="1" dirty="0" smtClean="0"/>
                <a:t> B</a:t>
              </a:r>
            </a:p>
            <a:p>
              <a:endParaRPr lang="it-IT" dirty="0"/>
            </a:p>
          </p:txBody>
        </p:sp>
        <p:sp>
          <p:nvSpPr>
            <p:cNvPr id="61" name="CasellaDiTesto 60"/>
            <p:cNvSpPr txBox="1"/>
            <p:nvPr/>
          </p:nvSpPr>
          <p:spPr>
            <a:xfrm>
              <a:off x="7631686" y="3097302"/>
              <a:ext cx="85936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err="1" smtClean="0"/>
                <a:t>Prot</a:t>
              </a:r>
              <a:r>
                <a:rPr lang="it-IT" sz="1200" b="1" dirty="0" smtClean="0"/>
                <a:t> C</a:t>
              </a:r>
            </a:p>
            <a:p>
              <a:endParaRPr lang="it-IT" dirty="0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63868" y="1093374"/>
            <a:ext cx="5490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The way to </a:t>
            </a:r>
            <a:r>
              <a:rPr lang="it-IT" sz="2400" b="1" dirty="0" err="1" smtClean="0"/>
              <a:t>represent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binding</a:t>
            </a:r>
            <a:r>
              <a:rPr lang="it-IT" sz="2400" b="1" dirty="0" smtClean="0"/>
              <a:t> domain </a:t>
            </a:r>
          </a:p>
          <a:p>
            <a:r>
              <a:rPr lang="it-IT" sz="2400" b="1" dirty="0" smtClean="0"/>
              <a:t>of </a:t>
            </a:r>
            <a:r>
              <a:rPr lang="it-IT" sz="2400" b="1" dirty="0" err="1" smtClean="0"/>
              <a:t>interacting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proteins</a:t>
            </a:r>
            <a:r>
              <a:rPr lang="it-IT" sz="2400" b="1" dirty="0" smtClean="0"/>
              <a:t>  in </a:t>
            </a:r>
            <a:r>
              <a:rPr lang="it-IT" sz="2400" b="1" dirty="0" err="1" smtClean="0"/>
              <a:t>IMEx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databases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77756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054516" y="524403"/>
            <a:ext cx="250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Complex representation</a:t>
            </a:r>
            <a:endParaRPr lang="it-IT" b="1" dirty="0">
              <a:solidFill>
                <a:srgbClr val="953735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" y="6468133"/>
            <a:ext cx="4846627" cy="368963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18" name="Connettore 1 17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po 18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21" name="Immagine 20" descr="alma-logo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22" name="Rettangolo 21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pic>
        <p:nvPicPr>
          <p:cNvPr id="12" name="Picture 5" descr="matrix-spo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61681"/>
            <a:ext cx="84248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0" y="1426036"/>
            <a:ext cx="911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sz="2000" b="1" dirty="0" smtClean="0">
                <a:latin typeface="+mj-lt"/>
              </a:rPr>
              <a:t>Several </a:t>
            </a:r>
            <a:r>
              <a:rPr lang="en-GB" sz="2000" b="1" dirty="0">
                <a:latin typeface="+mj-lt"/>
              </a:rPr>
              <a:t>experimental </a:t>
            </a:r>
            <a:r>
              <a:rPr lang="en-GB" sz="2000" b="1" dirty="0" smtClean="0">
                <a:latin typeface="+mj-lt"/>
              </a:rPr>
              <a:t>techniques produce complex data: </a:t>
            </a:r>
            <a:r>
              <a:rPr lang="en-US" sz="2000" b="1" dirty="0" err="1" smtClean="0">
                <a:latin typeface="+mj-lt"/>
              </a:rPr>
              <a:t>Eg</a:t>
            </a:r>
            <a:r>
              <a:rPr lang="en-US" sz="2000" b="1" dirty="0">
                <a:latin typeface="+mj-lt"/>
              </a:rPr>
              <a:t>. </a:t>
            </a:r>
            <a:r>
              <a:rPr lang="en-US" sz="2000" b="1" dirty="0">
                <a:solidFill>
                  <a:srgbClr val="000000"/>
                </a:solidFill>
              </a:rPr>
              <a:t>co-</a:t>
            </a:r>
            <a:r>
              <a:rPr lang="en-US" sz="2000" b="1" dirty="0" smtClean="0">
                <a:solidFill>
                  <a:srgbClr val="000000"/>
                </a:solidFill>
              </a:rPr>
              <a:t>IP </a:t>
            </a:r>
            <a:r>
              <a:rPr lang="en-US" sz="2000" b="1" dirty="0">
                <a:solidFill>
                  <a:srgbClr val="000000"/>
                </a:solidFill>
              </a:rPr>
              <a:t>coupled </a:t>
            </a:r>
            <a:r>
              <a:rPr lang="en-US" sz="2000" b="1" dirty="0" smtClean="0">
                <a:solidFill>
                  <a:srgbClr val="000000"/>
                </a:solidFill>
              </a:rPr>
              <a:t>with MS </a:t>
            </a:r>
          </a:p>
          <a:p>
            <a:pPr>
              <a:buFontTx/>
              <a:buChar char="•"/>
            </a:pPr>
            <a:endParaRPr lang="en-US" sz="2000" b="1" dirty="0">
              <a:latin typeface="+mj-lt"/>
            </a:endParaRPr>
          </a:p>
          <a:p>
            <a:pPr>
              <a:buFontTx/>
              <a:buChar char="•"/>
            </a:pPr>
            <a:r>
              <a:rPr lang="en-GB" sz="2000" b="1" dirty="0">
                <a:latin typeface="+mj-lt"/>
              </a:rPr>
              <a:t>T</a:t>
            </a:r>
            <a:r>
              <a:rPr lang="en-GB" sz="2000" b="1" dirty="0" smtClean="0">
                <a:latin typeface="+mj-lt"/>
              </a:rPr>
              <a:t>here are two </a:t>
            </a:r>
            <a:r>
              <a:rPr lang="en-GB" sz="2000" b="1" dirty="0">
                <a:latin typeface="+mj-lt"/>
              </a:rPr>
              <a:t>algorithms </a:t>
            </a:r>
            <a:r>
              <a:rPr lang="en-GB" sz="2000" b="1" dirty="0" smtClean="0">
                <a:latin typeface="+mj-lt"/>
              </a:rPr>
              <a:t>available</a:t>
            </a:r>
            <a:r>
              <a:rPr lang="en-GB" sz="2000" b="1" dirty="0" smtClean="0"/>
              <a:t> </a:t>
            </a:r>
            <a:r>
              <a:rPr lang="en-GB" sz="2000" b="1" dirty="0"/>
              <a:t>to convert complexes into binary </a:t>
            </a:r>
            <a:r>
              <a:rPr lang="en-GB" sz="2000" b="1" dirty="0" smtClean="0"/>
              <a:t>interactions</a:t>
            </a:r>
            <a:endParaRPr lang="en-GB" sz="2000" b="1" dirty="0">
              <a:latin typeface="+mj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41401" y="6072250"/>
            <a:ext cx="1757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http://</a:t>
            </a:r>
            <a:r>
              <a:rPr lang="it-IT" sz="1400" dirty="0" err="1" smtClean="0"/>
              <a:t>www.ebi.ac.uk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06399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9257"/>
            <a:ext cx="6180667" cy="470521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11" name="Connettore 1 10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o 12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14" name="Immagine 13" descr="alma-logo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15" name="Rettangolo 14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2" name="CasellaDiTesto 1"/>
          <p:cNvSpPr txBox="1"/>
          <p:nvPr/>
        </p:nvSpPr>
        <p:spPr>
          <a:xfrm>
            <a:off x="3534336" y="493625"/>
            <a:ext cx="1828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Session Outline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6310" y="1324096"/>
            <a:ext cx="88638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Introduction to Protein-Protein Interactions (PPIs)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What are PPIs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Why it is important to study PPIs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PPI databases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IMEx</a:t>
            </a:r>
            <a:r>
              <a:rPr lang="en-US" sz="2400" dirty="0" smtClean="0"/>
              <a:t> database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IntAct </a:t>
            </a:r>
            <a:r>
              <a:rPr lang="en-US" sz="2400" dirty="0"/>
              <a:t>website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Data structure and </a:t>
            </a:r>
            <a:r>
              <a:rPr lang="en-US" sz="2400" dirty="0" err="1" smtClean="0"/>
              <a:t>curation</a:t>
            </a:r>
            <a:r>
              <a:rPr lang="en-US" sz="2400" dirty="0" smtClean="0"/>
              <a:t> models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4360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" y="6468133"/>
            <a:ext cx="4846627" cy="368963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18" name="Connettore 1 17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po 18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21" name="Immagine 20" descr="alma-logo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22" name="Rettangolo 21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3" name="Rettangolo 2"/>
          <p:cNvSpPr/>
          <p:nvPr/>
        </p:nvSpPr>
        <p:spPr>
          <a:xfrm>
            <a:off x="2591084" y="540639"/>
            <a:ext cx="4610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The IntAct database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0" y="1002304"/>
            <a:ext cx="480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IntAct Home Page (</a:t>
            </a:r>
            <a:r>
              <a:rPr lang="pl-PL" dirty="0"/>
              <a:t>http://</a:t>
            </a:r>
            <a:r>
              <a:rPr lang="pl-PL" dirty="0" err="1"/>
              <a:t>www.ebi.ac.uk</a:t>
            </a:r>
            <a:r>
              <a:rPr lang="pl-PL" dirty="0"/>
              <a:t>/</a:t>
            </a:r>
            <a:r>
              <a:rPr lang="pl-PL" dirty="0" err="1"/>
              <a:t>intact</a:t>
            </a:r>
            <a:r>
              <a:rPr lang="pl-PL" dirty="0" smtClean="0"/>
              <a:t>/)</a:t>
            </a:r>
            <a:endParaRPr lang="it-IT" dirty="0"/>
          </a:p>
        </p:txBody>
      </p:sp>
      <p:pic>
        <p:nvPicPr>
          <p:cNvPr id="2" name="Immagine 1" descr="Schermata 2015-12-12 alle 17.52.06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b="2390"/>
          <a:stretch/>
        </p:blipFill>
        <p:spPr>
          <a:xfrm>
            <a:off x="221936" y="1248346"/>
            <a:ext cx="8630836" cy="507393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Ovale 8"/>
          <p:cNvSpPr/>
          <p:nvPr/>
        </p:nvSpPr>
        <p:spPr>
          <a:xfrm>
            <a:off x="770050" y="3231961"/>
            <a:ext cx="802103" cy="278510"/>
          </a:xfrm>
          <a:prstGeom prst="ellipse">
            <a:avLst/>
          </a:prstGeom>
          <a:solidFill>
            <a:srgbClr val="C0504D">
              <a:alpha val="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770050" y="3184411"/>
            <a:ext cx="86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Creb1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01254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20" name="Connettore 1 19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o 2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25" name="Immagine 24" descr="alma-logo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26" name="Rettangolo 25"/>
              <p:cNvSpPr/>
              <p:nvPr/>
            </p:nvSpPr>
            <p:spPr>
              <a:xfrm>
                <a:off x="2239006" y="195427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pic>
        <p:nvPicPr>
          <p:cNvPr id="6" name="Immagine 5" descr="grupp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002"/>
            <a:ext cx="6208889" cy="45294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64353" y="9198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b="1" dirty="0"/>
          </a:p>
        </p:txBody>
      </p:sp>
      <p:sp>
        <p:nvSpPr>
          <p:cNvPr id="12" name="Rettangolo 11"/>
          <p:cNvSpPr/>
          <p:nvPr/>
        </p:nvSpPr>
        <p:spPr>
          <a:xfrm>
            <a:off x="2480114" y="540639"/>
            <a:ext cx="4610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The </a:t>
            </a:r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IntAct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database: </a:t>
            </a:r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Result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page</a:t>
            </a:r>
            <a:endParaRPr lang="it-IT" sz="2400" b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4" name="Immagine 3" descr="Schermata 2015-12-12 alle 17.59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73" y="956821"/>
            <a:ext cx="5659324" cy="5357371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e 6"/>
          <p:cNvSpPr/>
          <p:nvPr/>
        </p:nvSpPr>
        <p:spPr>
          <a:xfrm>
            <a:off x="3034474" y="3600064"/>
            <a:ext cx="612589" cy="187903"/>
          </a:xfrm>
          <a:prstGeom prst="ellipse">
            <a:avLst/>
          </a:prstGeom>
          <a:solidFill>
            <a:srgbClr val="C0504D">
              <a:alpha val="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54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" y="6468133"/>
            <a:ext cx="4846627" cy="368963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0" y="50641"/>
            <a:ext cx="9144000" cy="951663"/>
            <a:chOff x="0" y="14891"/>
            <a:chExt cx="9144000" cy="951663"/>
          </a:xfrm>
        </p:grpSpPr>
        <p:cxnSp>
          <p:nvCxnSpPr>
            <p:cNvPr id="18" name="Connettore 1 17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po 18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21" name="Immagine 20" descr="alma-logo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22" name="Rettangolo 21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3" name="Rettangolo 2"/>
          <p:cNvSpPr/>
          <p:nvPr/>
        </p:nvSpPr>
        <p:spPr>
          <a:xfrm>
            <a:off x="1929958" y="540639"/>
            <a:ext cx="5891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The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IntAct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database: </a:t>
            </a:r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Interaction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details</a:t>
            </a:r>
            <a:endParaRPr lang="it-IT" sz="2400" b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" name="Immagine 1" descr="Schermata 2015-12-12 alle 18.09.59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/>
          <a:stretch/>
        </p:blipFill>
        <p:spPr>
          <a:xfrm>
            <a:off x="505517" y="1063949"/>
            <a:ext cx="8182286" cy="53120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161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e 11"/>
          <p:cNvSpPr/>
          <p:nvPr/>
        </p:nvSpPr>
        <p:spPr>
          <a:xfrm>
            <a:off x="7605059" y="3780118"/>
            <a:ext cx="478117" cy="25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0000"/>
                </a:solidFill>
              </a:ln>
              <a:solidFill>
                <a:srgbClr val="953735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" y="6468133"/>
            <a:ext cx="4846627" cy="368963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18" name="Connettore 1 17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po 18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21" name="Immagine 20" descr="alma-logo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22" name="Rettangolo 21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13" name="Rettangolo 12"/>
          <p:cNvSpPr/>
          <p:nvPr/>
        </p:nvSpPr>
        <p:spPr>
          <a:xfrm>
            <a:off x="1929958" y="540639"/>
            <a:ext cx="5891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The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IntAct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database: </a:t>
            </a:r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Interaction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details</a:t>
            </a:r>
            <a:endParaRPr lang="it-IT" sz="2400" b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" name="Immagine 1" descr="Schermata 2015-12-12 alle 18.12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8" y="1002303"/>
            <a:ext cx="7911346" cy="5424067"/>
          </a:xfrm>
          <a:prstGeom prst="rect">
            <a:avLst/>
          </a:prstGeom>
        </p:spPr>
      </p:pic>
      <p:sp>
        <p:nvSpPr>
          <p:cNvPr id="14" name="Ovale 13"/>
          <p:cNvSpPr/>
          <p:nvPr/>
        </p:nvSpPr>
        <p:spPr>
          <a:xfrm>
            <a:off x="7834025" y="3767788"/>
            <a:ext cx="261481" cy="165159"/>
          </a:xfrm>
          <a:prstGeom prst="ellipse">
            <a:avLst/>
          </a:prstGeom>
          <a:solidFill>
            <a:srgbClr val="C0504D">
              <a:alpha val="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Schermata 2015-12-12 alle 18.14.4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31" y="2408435"/>
            <a:ext cx="5235491" cy="271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1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" y="6468133"/>
            <a:ext cx="4846627" cy="368963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18" name="Connettore 1 17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po 18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21" name="Immagine 20" descr="alma-logo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22" name="Rettangolo 21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3" name="Rettangolo 2"/>
          <p:cNvSpPr/>
          <p:nvPr/>
        </p:nvSpPr>
        <p:spPr>
          <a:xfrm>
            <a:off x="2591083" y="540639"/>
            <a:ext cx="5669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it-IT" sz="2400" b="1" dirty="0" smtClean="0">
                <a:solidFill>
                  <a:srgbClr val="953735"/>
                </a:solidFill>
                <a:ea typeface="+mj-ea"/>
                <a:cs typeface="+mj-cs"/>
              </a:rPr>
              <a:t>The </a:t>
            </a:r>
            <a:r>
              <a:rPr lang="it-IT" sz="2400" b="1" dirty="0" err="1" smtClean="0">
                <a:solidFill>
                  <a:srgbClr val="953735"/>
                </a:solidFill>
                <a:ea typeface="+mj-ea"/>
                <a:cs typeface="+mj-cs"/>
              </a:rPr>
              <a:t>IntAct</a:t>
            </a:r>
            <a:r>
              <a:rPr lang="it-IT" sz="2400" b="1" dirty="0" smtClean="0">
                <a:solidFill>
                  <a:srgbClr val="953735"/>
                </a:solidFill>
                <a:ea typeface="+mj-ea"/>
                <a:cs typeface="+mj-cs"/>
              </a:rPr>
              <a:t> database: </a:t>
            </a:r>
            <a:r>
              <a:rPr lang="en-US" sz="2400" b="1" dirty="0">
                <a:solidFill>
                  <a:srgbClr val="953735"/>
                </a:solidFill>
              </a:rPr>
              <a:t>Network </a:t>
            </a:r>
            <a:r>
              <a:rPr lang="en-US" sz="2400" b="1" dirty="0" err="1">
                <a:solidFill>
                  <a:srgbClr val="953735"/>
                </a:solidFill>
              </a:rPr>
              <a:t>visualisation</a:t>
            </a:r>
            <a:r>
              <a:rPr lang="en-US" sz="2400" b="1" dirty="0">
                <a:solidFill>
                  <a:srgbClr val="953735"/>
                </a:solidFill>
              </a:rPr>
              <a:t> </a:t>
            </a:r>
            <a:endParaRPr lang="it-IT" sz="2400" b="1" dirty="0">
              <a:solidFill>
                <a:srgbClr val="953735"/>
              </a:solidFill>
              <a:ea typeface="+mj-ea"/>
              <a:cs typeface="+mj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95910" y="1049226"/>
            <a:ext cx="6650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Network </a:t>
            </a:r>
            <a:r>
              <a:rPr lang="en-US" b="1" dirty="0" err="1" smtClean="0"/>
              <a:t>visualisation</a:t>
            </a:r>
            <a:r>
              <a:rPr lang="en-US" b="1" dirty="0" smtClean="0"/>
              <a:t> of the interactions present in a specific paper </a:t>
            </a:r>
            <a:endParaRPr lang="it-IT" b="1" dirty="0"/>
          </a:p>
        </p:txBody>
      </p:sp>
      <p:pic>
        <p:nvPicPr>
          <p:cNvPr id="4" name="Immagine 3" descr="Senza titolo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15411" r="22222" b="23442"/>
          <a:stretch/>
        </p:blipFill>
        <p:spPr>
          <a:xfrm>
            <a:off x="911434" y="1639756"/>
            <a:ext cx="7448698" cy="41425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161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" y="6468133"/>
            <a:ext cx="4846627" cy="368963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18" name="Connettore 1 17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po 18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21" name="Immagine 20" descr="alma-logo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22" name="Rettangolo 21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3" name="Rettangolo 2"/>
          <p:cNvSpPr/>
          <p:nvPr/>
        </p:nvSpPr>
        <p:spPr>
          <a:xfrm>
            <a:off x="2591084" y="540639"/>
            <a:ext cx="4610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The IntAct database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95910" y="1049226"/>
            <a:ext cx="7481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Network </a:t>
            </a:r>
            <a:r>
              <a:rPr lang="en-US" b="1" dirty="0" err="1"/>
              <a:t>visualisation</a:t>
            </a:r>
            <a:r>
              <a:rPr lang="en-US" b="1" dirty="0"/>
              <a:t> of </a:t>
            </a:r>
            <a:r>
              <a:rPr lang="en-US" b="1" dirty="0" smtClean="0"/>
              <a:t>all the “</a:t>
            </a:r>
            <a:r>
              <a:rPr lang="en-US" b="1" u="sng" dirty="0" smtClean="0"/>
              <a:t>Creb1”</a:t>
            </a:r>
            <a:r>
              <a:rPr lang="en-US" b="1" dirty="0" smtClean="0"/>
              <a:t> </a:t>
            </a:r>
            <a:r>
              <a:rPr lang="en-US" b="1" dirty="0"/>
              <a:t>interactions present in </a:t>
            </a:r>
            <a:r>
              <a:rPr lang="en-US" b="1" dirty="0" smtClean="0"/>
              <a:t>the database</a:t>
            </a:r>
            <a:endParaRPr lang="it-IT" b="1" dirty="0"/>
          </a:p>
        </p:txBody>
      </p:sp>
      <p:pic>
        <p:nvPicPr>
          <p:cNvPr id="5" name="Immagine 4" descr="Schermata 2015-12-12 alle 18.17.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5" y="1473126"/>
            <a:ext cx="6998635" cy="49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6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" y="6468133"/>
            <a:ext cx="4846627" cy="368963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18" name="Connettore 1 17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po 18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21" name="Immagine 20" descr="alma-logo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22" name="Rettangolo 21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3" name="Rettangolo 2"/>
          <p:cNvSpPr/>
          <p:nvPr/>
        </p:nvSpPr>
        <p:spPr>
          <a:xfrm>
            <a:off x="2591084" y="540639"/>
            <a:ext cx="4610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Questions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???</a:t>
            </a:r>
            <a:endParaRPr lang="it-IT" sz="2400" b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5" name="Immagine 4" descr="simpsons-question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22" y="1593893"/>
            <a:ext cx="6045200" cy="4089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445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" y="6468133"/>
            <a:ext cx="4846627" cy="368963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18" name="Connettore 1 17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po 18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21" name="Immagine 20" descr="alma-logo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22" name="Rettangolo 21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2" name="Rettangolo 1"/>
          <p:cNvSpPr/>
          <p:nvPr/>
        </p:nvSpPr>
        <p:spPr>
          <a:xfrm>
            <a:off x="1771422" y="610125"/>
            <a:ext cx="7244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solidFill>
                  <a:schemeClr val="accent2">
                    <a:lumMod val="75000"/>
                  </a:schemeClr>
                </a:solidFill>
              </a:rPr>
              <a:t>Practical 1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: Protein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-Protein Interactions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Bioinformatics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tools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47956" y="1183583"/>
            <a:ext cx="67100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Go to: </a:t>
            </a:r>
            <a:r>
              <a:rPr lang="it-IT" dirty="0" err="1"/>
              <a:t>sites.google.com</a:t>
            </a:r>
            <a:r>
              <a:rPr lang="it-IT" dirty="0"/>
              <a:t>/site/</a:t>
            </a:r>
            <a:r>
              <a:rPr lang="it-IT" dirty="0" err="1"/>
              <a:t>peppeprofiti</a:t>
            </a:r>
            <a:r>
              <a:rPr lang="it-IT" dirty="0"/>
              <a:t>/</a:t>
            </a:r>
            <a:r>
              <a:rPr lang="it-IT" dirty="0" err="1"/>
              <a:t>resources</a:t>
            </a:r>
            <a:r>
              <a:rPr lang="it-IT" dirty="0"/>
              <a:t>	</a:t>
            </a:r>
          </a:p>
          <a:p>
            <a:endParaRPr lang="en-GB" b="1" dirty="0" smtClean="0"/>
          </a:p>
          <a:p>
            <a:r>
              <a:rPr lang="en-GB" b="1" dirty="0" smtClean="0"/>
              <a:t>Training </a:t>
            </a:r>
            <a:r>
              <a:rPr lang="en-GB" b="1" dirty="0"/>
              <a:t>session: Searching </a:t>
            </a:r>
            <a:r>
              <a:rPr lang="en-GB" b="1" dirty="0" err="1"/>
              <a:t>IntAct</a:t>
            </a:r>
            <a:r>
              <a:rPr lang="en-GB" b="1" dirty="0"/>
              <a:t> database</a:t>
            </a:r>
            <a:endParaRPr lang="it-IT" dirty="0"/>
          </a:p>
          <a:p>
            <a:r>
              <a:rPr lang="en-GB" dirty="0"/>
              <a:t> </a:t>
            </a:r>
            <a:endParaRPr lang="it-IT" dirty="0"/>
          </a:p>
          <a:p>
            <a:r>
              <a:rPr lang="en-GB" dirty="0" smtClean="0"/>
              <a:t>In </a:t>
            </a:r>
            <a:r>
              <a:rPr lang="en-GB" dirty="0"/>
              <a:t>this training session </a:t>
            </a:r>
            <a:r>
              <a:rPr lang="en-GB" dirty="0" smtClean="0"/>
              <a:t>you </a:t>
            </a:r>
            <a:r>
              <a:rPr lang="en-GB" dirty="0"/>
              <a:t>will use </a:t>
            </a:r>
            <a:r>
              <a:rPr lang="en-GB" dirty="0" err="1"/>
              <a:t>IntAct</a:t>
            </a:r>
            <a:r>
              <a:rPr lang="en-GB" dirty="0"/>
              <a:t> database. 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perform </a:t>
            </a:r>
            <a:r>
              <a:rPr lang="en-GB" dirty="0"/>
              <a:t>different </a:t>
            </a:r>
            <a:r>
              <a:rPr lang="en-GB" dirty="0" smtClean="0"/>
              <a:t>search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check </a:t>
            </a:r>
            <a:r>
              <a:rPr lang="en-GB" dirty="0"/>
              <a:t>the number of </a:t>
            </a:r>
            <a:r>
              <a:rPr lang="en-GB" dirty="0" smtClean="0"/>
              <a:t>interaction evidences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look </a:t>
            </a:r>
            <a:r>
              <a:rPr lang="en-GB" dirty="0"/>
              <a:t>for the experimental details 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download </a:t>
            </a:r>
            <a:r>
              <a:rPr lang="en-GB" dirty="0"/>
              <a:t>data using different formats</a:t>
            </a:r>
            <a:r>
              <a:rPr lang="en-GB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r>
              <a:rPr lang="en-GB" b="1" dirty="0"/>
              <a:t>Step1</a:t>
            </a:r>
            <a:r>
              <a:rPr lang="en-GB" b="1" i="1" dirty="0"/>
              <a:t>: </a:t>
            </a:r>
            <a:r>
              <a:rPr lang="en-GB" i="1" dirty="0"/>
              <a:t>Quick </a:t>
            </a:r>
            <a:r>
              <a:rPr lang="en-GB" i="1" dirty="0" smtClean="0"/>
              <a:t>Search</a:t>
            </a:r>
          </a:p>
          <a:p>
            <a:r>
              <a:rPr lang="en-GB" b="1" i="1" dirty="0"/>
              <a:t>Step2</a:t>
            </a:r>
            <a:r>
              <a:rPr lang="en-GB" b="1" dirty="0"/>
              <a:t>: </a:t>
            </a:r>
            <a:r>
              <a:rPr lang="en-GB" dirty="0"/>
              <a:t>Refining </a:t>
            </a:r>
            <a:r>
              <a:rPr lang="en-GB" dirty="0" smtClean="0"/>
              <a:t>a search </a:t>
            </a:r>
            <a:r>
              <a:rPr lang="en-GB" dirty="0"/>
              <a:t>using the Advanced </a:t>
            </a:r>
            <a:r>
              <a:rPr lang="en-GB" dirty="0" smtClean="0"/>
              <a:t>Search</a:t>
            </a:r>
          </a:p>
          <a:p>
            <a:r>
              <a:rPr lang="en-GB" b="1" dirty="0"/>
              <a:t>Step3: </a:t>
            </a:r>
            <a:r>
              <a:rPr lang="en-GB" dirty="0"/>
              <a:t>Download data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820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" y="6468133"/>
            <a:ext cx="4846627" cy="368963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18" name="Connettore 1 17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po 18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21" name="Immagine 20" descr="alma-logo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22" name="Rettangolo 21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2" name="Rettangolo 1"/>
          <p:cNvSpPr/>
          <p:nvPr/>
        </p:nvSpPr>
        <p:spPr>
          <a:xfrm>
            <a:off x="3534566" y="542737"/>
            <a:ext cx="7244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</a:rPr>
              <a:t>References</a:t>
            </a:r>
            <a:endParaRPr lang="it-IT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47956" y="1183583"/>
            <a:ext cx="6710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47956" y="1127692"/>
            <a:ext cx="8835466" cy="5816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it-IT" sz="1400" dirty="0" err="1"/>
              <a:t>Kerrien</a:t>
            </a:r>
            <a:r>
              <a:rPr lang="it-IT" sz="1400" dirty="0"/>
              <a:t> </a:t>
            </a:r>
            <a:r>
              <a:rPr lang="it-IT" sz="1400" dirty="0" err="1"/>
              <a:t>S</a:t>
            </a:r>
            <a:r>
              <a:rPr lang="it-IT" sz="1400" dirty="0"/>
              <a:t>, </a:t>
            </a:r>
            <a:r>
              <a:rPr lang="it-IT" sz="1400" dirty="0" err="1"/>
              <a:t>Aranda</a:t>
            </a:r>
            <a:r>
              <a:rPr lang="it-IT" sz="1400" dirty="0"/>
              <a:t> B, </a:t>
            </a:r>
            <a:r>
              <a:rPr lang="it-IT" sz="1400" dirty="0" err="1"/>
              <a:t>Breuza</a:t>
            </a:r>
            <a:r>
              <a:rPr lang="it-IT" sz="1400" dirty="0"/>
              <a:t> L, Bridge A, </a:t>
            </a:r>
            <a:r>
              <a:rPr lang="it-IT" sz="1400" dirty="0" err="1"/>
              <a:t>Broackes</a:t>
            </a:r>
            <a:r>
              <a:rPr lang="it-IT" sz="1400" dirty="0"/>
              <a:t>-Carter </a:t>
            </a:r>
            <a:r>
              <a:rPr lang="it-IT" sz="1400" dirty="0" err="1"/>
              <a:t>F</a:t>
            </a:r>
            <a:r>
              <a:rPr lang="it-IT" sz="1400" dirty="0"/>
              <a:t>, Chen C, </a:t>
            </a:r>
            <a:r>
              <a:rPr lang="it-IT" sz="1400" dirty="0" err="1"/>
              <a:t>Duesbury</a:t>
            </a:r>
            <a:r>
              <a:rPr lang="it-IT" sz="1400" dirty="0"/>
              <a:t> M, </a:t>
            </a:r>
            <a:r>
              <a:rPr lang="it-IT" sz="1400" dirty="0" err="1"/>
              <a:t>Dumousseau</a:t>
            </a:r>
            <a:r>
              <a:rPr lang="it-IT" sz="1400" dirty="0"/>
              <a:t> M, </a:t>
            </a:r>
            <a:r>
              <a:rPr lang="it-IT" sz="1400" dirty="0" err="1"/>
              <a:t>Feuermann</a:t>
            </a:r>
            <a:r>
              <a:rPr lang="it-IT" sz="1400" dirty="0"/>
              <a:t> M, </a:t>
            </a:r>
            <a:r>
              <a:rPr lang="it-IT" sz="1400" dirty="0" err="1"/>
              <a:t>Hinz</a:t>
            </a:r>
            <a:r>
              <a:rPr lang="it-IT" sz="1400" dirty="0"/>
              <a:t> U, </a:t>
            </a:r>
            <a:r>
              <a:rPr lang="it-IT" sz="1400" dirty="0" err="1"/>
              <a:t>Jandrasits</a:t>
            </a:r>
            <a:r>
              <a:rPr lang="it-IT" sz="1400" dirty="0"/>
              <a:t> C, Jimenez RC, </a:t>
            </a:r>
            <a:r>
              <a:rPr lang="it-IT" sz="1400" dirty="0" err="1"/>
              <a:t>Khadake</a:t>
            </a:r>
            <a:r>
              <a:rPr lang="it-IT" sz="1400" dirty="0"/>
              <a:t> </a:t>
            </a:r>
            <a:r>
              <a:rPr lang="it-IT" sz="1400" dirty="0" err="1"/>
              <a:t>J</a:t>
            </a:r>
            <a:r>
              <a:rPr lang="it-IT" sz="1400" dirty="0"/>
              <a:t>, </a:t>
            </a:r>
            <a:r>
              <a:rPr lang="it-IT" sz="1400" dirty="0" err="1"/>
              <a:t>Mahadevan</a:t>
            </a:r>
            <a:r>
              <a:rPr lang="it-IT" sz="1400" dirty="0"/>
              <a:t> U, </a:t>
            </a:r>
            <a:r>
              <a:rPr lang="it-IT" sz="1400" dirty="0" err="1"/>
              <a:t>Masson</a:t>
            </a:r>
            <a:r>
              <a:rPr lang="it-IT" sz="1400" dirty="0"/>
              <a:t> </a:t>
            </a:r>
            <a:r>
              <a:rPr lang="it-IT" sz="1400" dirty="0" err="1"/>
              <a:t>P</a:t>
            </a:r>
            <a:r>
              <a:rPr lang="it-IT" sz="1400" dirty="0"/>
              <a:t>, </a:t>
            </a:r>
            <a:r>
              <a:rPr lang="it-IT" sz="1400" dirty="0" err="1"/>
              <a:t>Pedruzzi</a:t>
            </a:r>
            <a:r>
              <a:rPr lang="it-IT" sz="1400" dirty="0"/>
              <a:t> I, </a:t>
            </a:r>
            <a:r>
              <a:rPr lang="it-IT" sz="1400" dirty="0" err="1"/>
              <a:t>Pfeiffenberger</a:t>
            </a:r>
            <a:r>
              <a:rPr lang="it-IT" sz="1400" dirty="0"/>
              <a:t> E, </a:t>
            </a:r>
            <a:r>
              <a:rPr lang="it-IT" sz="1400" dirty="0" err="1"/>
              <a:t>Porras</a:t>
            </a:r>
            <a:r>
              <a:rPr lang="it-IT" sz="1400" dirty="0"/>
              <a:t> </a:t>
            </a:r>
            <a:r>
              <a:rPr lang="it-IT" sz="1400" dirty="0" err="1"/>
              <a:t>P</a:t>
            </a:r>
            <a:r>
              <a:rPr lang="it-IT" sz="1400" dirty="0"/>
              <a:t>, </a:t>
            </a:r>
            <a:r>
              <a:rPr lang="it-IT" sz="1400" dirty="0" err="1"/>
              <a:t>Raghunath</a:t>
            </a:r>
            <a:r>
              <a:rPr lang="it-IT" sz="1400" dirty="0"/>
              <a:t> A, </a:t>
            </a:r>
            <a:r>
              <a:rPr lang="it-IT" sz="1400" dirty="0" err="1"/>
              <a:t>Roechert</a:t>
            </a:r>
            <a:r>
              <a:rPr lang="it-IT" sz="1400" dirty="0"/>
              <a:t> B, </a:t>
            </a:r>
            <a:r>
              <a:rPr lang="it-IT" sz="1400" dirty="0" err="1"/>
              <a:t>Orchard</a:t>
            </a:r>
            <a:r>
              <a:rPr lang="it-IT" sz="1400" dirty="0"/>
              <a:t> </a:t>
            </a:r>
            <a:r>
              <a:rPr lang="it-IT" sz="1400" dirty="0" err="1"/>
              <a:t>S</a:t>
            </a:r>
            <a:r>
              <a:rPr lang="it-IT" sz="1400" dirty="0"/>
              <a:t>, </a:t>
            </a:r>
            <a:r>
              <a:rPr lang="it-IT" sz="1400" dirty="0" err="1"/>
              <a:t>Hermjakob</a:t>
            </a:r>
            <a:r>
              <a:rPr lang="it-IT" sz="1400" dirty="0"/>
              <a:t> H (2012) The IntAct </a:t>
            </a:r>
            <a:r>
              <a:rPr lang="it-IT" sz="1400" dirty="0" err="1"/>
              <a:t>molecular</a:t>
            </a:r>
            <a:r>
              <a:rPr lang="it-IT" sz="1400" dirty="0"/>
              <a:t> </a:t>
            </a:r>
            <a:r>
              <a:rPr lang="it-IT" sz="1400" dirty="0" err="1"/>
              <a:t>interaction</a:t>
            </a:r>
            <a:r>
              <a:rPr lang="it-IT" sz="1400" dirty="0"/>
              <a:t> database in 2012. </a:t>
            </a:r>
            <a:r>
              <a:rPr lang="it-IT" sz="1400" dirty="0" err="1"/>
              <a:t>Nucleic</a:t>
            </a:r>
            <a:r>
              <a:rPr lang="it-IT" sz="1400" dirty="0"/>
              <a:t> </a:t>
            </a:r>
            <a:r>
              <a:rPr lang="it-IT" sz="1400" dirty="0" err="1"/>
              <a:t>Acids</a:t>
            </a:r>
            <a:r>
              <a:rPr lang="it-IT" sz="1400" dirty="0"/>
              <a:t> Res 40:D841–6. </a:t>
            </a:r>
            <a:r>
              <a:rPr lang="it-IT" sz="1400" dirty="0" err="1"/>
              <a:t>doi</a:t>
            </a:r>
            <a:r>
              <a:rPr lang="it-IT" sz="1400" dirty="0"/>
              <a:t>: 10.1093/</a:t>
            </a:r>
            <a:r>
              <a:rPr lang="it-IT" sz="1400" dirty="0" err="1"/>
              <a:t>nar</a:t>
            </a:r>
            <a:r>
              <a:rPr lang="it-IT" sz="1400" dirty="0"/>
              <a:t>/gkr1088</a:t>
            </a:r>
          </a:p>
          <a:p>
            <a:pPr marL="171450" indent="-171450">
              <a:buFont typeface="Arial"/>
              <a:buChar char="•"/>
            </a:pPr>
            <a:r>
              <a:rPr lang="it-IT" sz="1400" dirty="0" smtClean="0"/>
              <a:t>Licata </a:t>
            </a:r>
            <a:r>
              <a:rPr lang="it-IT" sz="1400" dirty="0"/>
              <a:t>L, Briganti L, </a:t>
            </a:r>
            <a:r>
              <a:rPr lang="it-IT" sz="1400" dirty="0" err="1"/>
              <a:t>Peluso</a:t>
            </a:r>
            <a:r>
              <a:rPr lang="it-IT" sz="1400" dirty="0"/>
              <a:t> D, Perfetto L, </a:t>
            </a:r>
            <a:r>
              <a:rPr lang="it-IT" sz="1400" dirty="0" err="1"/>
              <a:t>Iannuccelli</a:t>
            </a:r>
            <a:r>
              <a:rPr lang="it-IT" sz="1400" dirty="0"/>
              <a:t> M, </a:t>
            </a:r>
            <a:r>
              <a:rPr lang="it-IT" sz="1400" dirty="0" err="1"/>
              <a:t>Galeota</a:t>
            </a:r>
            <a:r>
              <a:rPr lang="it-IT" sz="1400" dirty="0"/>
              <a:t> E, Sacco </a:t>
            </a:r>
            <a:r>
              <a:rPr lang="it-IT" sz="1400" dirty="0" err="1"/>
              <a:t>F</a:t>
            </a:r>
            <a:r>
              <a:rPr lang="it-IT" sz="1400" dirty="0"/>
              <a:t>, Palma A, </a:t>
            </a:r>
            <a:r>
              <a:rPr lang="it-IT" sz="1400" dirty="0" err="1"/>
              <a:t>Nardozza</a:t>
            </a:r>
            <a:r>
              <a:rPr lang="it-IT" sz="1400" dirty="0"/>
              <a:t> AP, Santonico E, Castagnoli L, Cesareni G (2012) MINT, the </a:t>
            </a:r>
            <a:r>
              <a:rPr lang="it-IT" sz="1400" dirty="0" err="1"/>
              <a:t>molecular</a:t>
            </a:r>
            <a:r>
              <a:rPr lang="it-IT" sz="1400" dirty="0"/>
              <a:t> </a:t>
            </a:r>
            <a:r>
              <a:rPr lang="it-IT" sz="1400" dirty="0" err="1"/>
              <a:t>interaction</a:t>
            </a:r>
            <a:r>
              <a:rPr lang="it-IT" sz="1400" dirty="0"/>
              <a:t> database: 2012 update. </a:t>
            </a:r>
            <a:r>
              <a:rPr lang="it-IT" sz="1400" dirty="0" err="1"/>
              <a:t>Nucleic</a:t>
            </a:r>
            <a:r>
              <a:rPr lang="it-IT" sz="1400" dirty="0"/>
              <a:t> </a:t>
            </a:r>
            <a:r>
              <a:rPr lang="it-IT" sz="1400" dirty="0" err="1"/>
              <a:t>Acids</a:t>
            </a:r>
            <a:r>
              <a:rPr lang="it-IT" sz="1400" dirty="0"/>
              <a:t> Res 40:D857–61. </a:t>
            </a:r>
            <a:r>
              <a:rPr lang="it-IT" sz="1400" dirty="0" err="1"/>
              <a:t>doi</a:t>
            </a:r>
            <a:r>
              <a:rPr lang="it-IT" sz="1400" dirty="0"/>
              <a:t>: 10.1093/</a:t>
            </a:r>
            <a:r>
              <a:rPr lang="it-IT" sz="1400" dirty="0" err="1"/>
              <a:t>nar</a:t>
            </a:r>
            <a:r>
              <a:rPr lang="it-IT" sz="1400" dirty="0"/>
              <a:t>/gkr930</a:t>
            </a:r>
          </a:p>
          <a:p>
            <a:pPr marL="171450" indent="-171450">
              <a:buFont typeface="Arial"/>
              <a:buChar char="•"/>
            </a:pPr>
            <a:r>
              <a:rPr lang="it-IT" sz="1400" dirty="0"/>
              <a:t> </a:t>
            </a:r>
            <a:r>
              <a:rPr lang="it-IT" sz="1400" dirty="0" err="1" smtClean="0"/>
              <a:t>Orchard</a:t>
            </a:r>
            <a:r>
              <a:rPr lang="it-IT" sz="1400" dirty="0" smtClean="0"/>
              <a:t> </a:t>
            </a:r>
            <a:r>
              <a:rPr lang="it-IT" sz="1400" dirty="0" err="1"/>
              <a:t>S</a:t>
            </a:r>
            <a:r>
              <a:rPr lang="it-IT" sz="1400" dirty="0"/>
              <a:t>, Ammari M, </a:t>
            </a:r>
            <a:r>
              <a:rPr lang="it-IT" sz="1400" dirty="0" err="1"/>
              <a:t>Aranda</a:t>
            </a:r>
            <a:r>
              <a:rPr lang="it-IT" sz="1400" dirty="0"/>
              <a:t> B, </a:t>
            </a:r>
            <a:r>
              <a:rPr lang="it-IT" sz="1400" dirty="0" err="1"/>
              <a:t>Breuza</a:t>
            </a:r>
            <a:r>
              <a:rPr lang="it-IT" sz="1400" dirty="0"/>
              <a:t> L, Briganti L, </a:t>
            </a:r>
            <a:r>
              <a:rPr lang="it-IT" sz="1400" dirty="0" err="1"/>
              <a:t>Broackes</a:t>
            </a:r>
            <a:r>
              <a:rPr lang="it-IT" sz="1400" dirty="0"/>
              <a:t>-Carter </a:t>
            </a:r>
            <a:r>
              <a:rPr lang="it-IT" sz="1400" dirty="0" err="1"/>
              <a:t>F</a:t>
            </a:r>
            <a:r>
              <a:rPr lang="it-IT" sz="1400" dirty="0"/>
              <a:t>, Campbell NH, </a:t>
            </a:r>
            <a:r>
              <a:rPr lang="it-IT" sz="1400" dirty="0" err="1"/>
              <a:t>Chavali</a:t>
            </a:r>
            <a:r>
              <a:rPr lang="it-IT" sz="1400" dirty="0"/>
              <a:t> G, Chen C, del-Toro </a:t>
            </a:r>
            <a:r>
              <a:rPr lang="it-IT" sz="1400" dirty="0" err="1"/>
              <a:t>N</a:t>
            </a:r>
            <a:r>
              <a:rPr lang="it-IT" sz="1400" dirty="0"/>
              <a:t>, </a:t>
            </a:r>
            <a:r>
              <a:rPr lang="it-IT" sz="1400" dirty="0" err="1"/>
              <a:t>Duesbury</a:t>
            </a:r>
            <a:r>
              <a:rPr lang="it-IT" sz="1400" dirty="0"/>
              <a:t> M, </a:t>
            </a:r>
            <a:r>
              <a:rPr lang="it-IT" sz="1400" dirty="0" err="1"/>
              <a:t>Dumousseau</a:t>
            </a:r>
            <a:r>
              <a:rPr lang="it-IT" sz="1400" dirty="0"/>
              <a:t> M, </a:t>
            </a:r>
            <a:r>
              <a:rPr lang="it-IT" sz="1400" dirty="0" err="1"/>
              <a:t>Galeota</a:t>
            </a:r>
            <a:r>
              <a:rPr lang="it-IT" sz="1400" dirty="0"/>
              <a:t> E, </a:t>
            </a:r>
            <a:r>
              <a:rPr lang="it-IT" sz="1400" dirty="0" err="1"/>
              <a:t>Hinz</a:t>
            </a:r>
            <a:r>
              <a:rPr lang="it-IT" sz="1400" dirty="0"/>
              <a:t> U, </a:t>
            </a:r>
            <a:r>
              <a:rPr lang="it-IT" sz="1400" dirty="0" err="1"/>
              <a:t>Iannuccelli</a:t>
            </a:r>
            <a:r>
              <a:rPr lang="it-IT" sz="1400" dirty="0"/>
              <a:t> M, </a:t>
            </a:r>
            <a:r>
              <a:rPr lang="it-IT" sz="1400" dirty="0" err="1"/>
              <a:t>Jagannathan</a:t>
            </a:r>
            <a:r>
              <a:rPr lang="it-IT" sz="1400" dirty="0"/>
              <a:t> </a:t>
            </a:r>
            <a:r>
              <a:rPr lang="it-IT" sz="1400" dirty="0" err="1"/>
              <a:t>S</a:t>
            </a:r>
            <a:r>
              <a:rPr lang="it-IT" sz="1400" dirty="0"/>
              <a:t>, Jimenez </a:t>
            </a:r>
            <a:r>
              <a:rPr lang="it-IT" sz="1400" dirty="0" err="1"/>
              <a:t>R</a:t>
            </a:r>
            <a:r>
              <a:rPr lang="it-IT" sz="1400" dirty="0"/>
              <a:t>, </a:t>
            </a:r>
            <a:r>
              <a:rPr lang="it-IT" sz="1400" dirty="0" err="1"/>
              <a:t>Khadake</a:t>
            </a:r>
            <a:r>
              <a:rPr lang="it-IT" sz="1400" dirty="0"/>
              <a:t> </a:t>
            </a:r>
            <a:r>
              <a:rPr lang="it-IT" sz="1400" dirty="0" err="1"/>
              <a:t>J</a:t>
            </a:r>
            <a:r>
              <a:rPr lang="it-IT" sz="1400" dirty="0"/>
              <a:t>, </a:t>
            </a:r>
            <a:r>
              <a:rPr lang="it-IT" sz="1400" dirty="0" err="1"/>
              <a:t>Lagreid</a:t>
            </a:r>
            <a:r>
              <a:rPr lang="it-IT" sz="1400" dirty="0"/>
              <a:t> A, Licata L, </a:t>
            </a:r>
            <a:r>
              <a:rPr lang="it-IT" sz="1400" dirty="0" err="1"/>
              <a:t>Lovering</a:t>
            </a:r>
            <a:r>
              <a:rPr lang="it-IT" sz="1400" dirty="0"/>
              <a:t> RC, </a:t>
            </a:r>
            <a:r>
              <a:rPr lang="it-IT" sz="1400" dirty="0" err="1"/>
              <a:t>Meldal</a:t>
            </a:r>
            <a:r>
              <a:rPr lang="it-IT" sz="1400" dirty="0"/>
              <a:t> B, </a:t>
            </a:r>
            <a:r>
              <a:rPr lang="it-IT" sz="1400" dirty="0" err="1"/>
              <a:t>Melidoni</a:t>
            </a:r>
            <a:r>
              <a:rPr lang="it-IT" sz="1400" dirty="0"/>
              <a:t> AN, Milagros M, </a:t>
            </a:r>
            <a:r>
              <a:rPr lang="it-IT" sz="1400" dirty="0" err="1"/>
              <a:t>Peluso</a:t>
            </a:r>
            <a:r>
              <a:rPr lang="it-IT" sz="1400" dirty="0"/>
              <a:t> D, Perfetto L, </a:t>
            </a:r>
            <a:r>
              <a:rPr lang="it-IT" sz="1400" dirty="0" err="1"/>
              <a:t>Porras</a:t>
            </a:r>
            <a:r>
              <a:rPr lang="it-IT" sz="1400" dirty="0"/>
              <a:t> </a:t>
            </a:r>
            <a:r>
              <a:rPr lang="it-IT" sz="1400" dirty="0" err="1"/>
              <a:t>P</a:t>
            </a:r>
            <a:r>
              <a:rPr lang="it-IT" sz="1400" dirty="0"/>
              <a:t>, </a:t>
            </a:r>
            <a:r>
              <a:rPr lang="it-IT" sz="1400" dirty="0" err="1"/>
              <a:t>Raghunath</a:t>
            </a:r>
            <a:r>
              <a:rPr lang="it-IT" sz="1400" dirty="0"/>
              <a:t> A, </a:t>
            </a:r>
            <a:r>
              <a:rPr lang="it-IT" sz="1400" dirty="0" err="1"/>
              <a:t>Ricard-Blum</a:t>
            </a:r>
            <a:r>
              <a:rPr lang="it-IT" sz="1400" dirty="0"/>
              <a:t> </a:t>
            </a:r>
            <a:r>
              <a:rPr lang="it-IT" sz="1400" dirty="0" err="1"/>
              <a:t>S</a:t>
            </a:r>
            <a:r>
              <a:rPr lang="it-IT" sz="1400" dirty="0"/>
              <a:t>, </a:t>
            </a:r>
            <a:r>
              <a:rPr lang="it-IT" sz="1400" dirty="0" err="1"/>
              <a:t>Roechert</a:t>
            </a:r>
            <a:r>
              <a:rPr lang="it-IT" sz="1400" dirty="0"/>
              <a:t> B, </a:t>
            </a:r>
            <a:r>
              <a:rPr lang="it-IT" sz="1400" dirty="0" err="1"/>
              <a:t>Stutz</a:t>
            </a:r>
            <a:r>
              <a:rPr lang="it-IT" sz="1400" dirty="0"/>
              <a:t> A, </a:t>
            </a:r>
            <a:r>
              <a:rPr lang="it-IT" sz="1400" dirty="0" err="1"/>
              <a:t>Tognolli</a:t>
            </a:r>
            <a:r>
              <a:rPr lang="it-IT" sz="1400" dirty="0"/>
              <a:t> M, van </a:t>
            </a:r>
            <a:r>
              <a:rPr lang="it-IT" sz="1400" dirty="0" err="1"/>
              <a:t>Roey</a:t>
            </a:r>
            <a:r>
              <a:rPr lang="it-IT" sz="1400" dirty="0"/>
              <a:t> K, Cesareni G, </a:t>
            </a:r>
            <a:r>
              <a:rPr lang="it-IT" sz="1400" dirty="0" err="1"/>
              <a:t>Hermjakob</a:t>
            </a:r>
            <a:r>
              <a:rPr lang="it-IT" sz="1400" dirty="0"/>
              <a:t> H (2014) The </a:t>
            </a:r>
            <a:r>
              <a:rPr lang="it-IT" sz="1400" dirty="0" err="1"/>
              <a:t>MIntAct</a:t>
            </a:r>
            <a:r>
              <a:rPr lang="it-IT" sz="1400" dirty="0"/>
              <a:t> </a:t>
            </a:r>
            <a:r>
              <a:rPr lang="it-IT" sz="1400" dirty="0" err="1"/>
              <a:t>project</a:t>
            </a:r>
            <a:r>
              <a:rPr lang="it-IT" sz="1400" dirty="0"/>
              <a:t>--IntAct </a:t>
            </a:r>
            <a:r>
              <a:rPr lang="it-IT" sz="1400" dirty="0" err="1"/>
              <a:t>as</a:t>
            </a:r>
            <a:r>
              <a:rPr lang="it-IT" sz="1400" dirty="0"/>
              <a:t> a common </a:t>
            </a:r>
            <a:r>
              <a:rPr lang="it-IT" sz="1400" dirty="0" err="1"/>
              <a:t>curation</a:t>
            </a:r>
            <a:r>
              <a:rPr lang="it-IT" sz="1400" dirty="0"/>
              <a:t> </a:t>
            </a:r>
            <a:r>
              <a:rPr lang="it-IT" sz="1400" dirty="0" err="1"/>
              <a:t>platform</a:t>
            </a:r>
            <a:r>
              <a:rPr lang="it-IT" sz="1400" dirty="0"/>
              <a:t> for 11 </a:t>
            </a:r>
            <a:r>
              <a:rPr lang="it-IT" sz="1400" dirty="0" err="1"/>
              <a:t>molecular</a:t>
            </a:r>
            <a:r>
              <a:rPr lang="it-IT" sz="1400" dirty="0"/>
              <a:t> </a:t>
            </a:r>
            <a:r>
              <a:rPr lang="it-IT" sz="1400" dirty="0" err="1"/>
              <a:t>interaction</a:t>
            </a:r>
            <a:r>
              <a:rPr lang="it-IT" sz="1400" dirty="0"/>
              <a:t> </a:t>
            </a:r>
            <a:r>
              <a:rPr lang="it-IT" sz="1400" dirty="0" err="1"/>
              <a:t>databases</a:t>
            </a:r>
            <a:r>
              <a:rPr lang="it-IT" sz="1400" dirty="0"/>
              <a:t>. </a:t>
            </a:r>
            <a:r>
              <a:rPr lang="it-IT" sz="1400" dirty="0" err="1"/>
              <a:t>Nucleic</a:t>
            </a:r>
            <a:r>
              <a:rPr lang="it-IT" sz="1400" dirty="0"/>
              <a:t> </a:t>
            </a:r>
            <a:r>
              <a:rPr lang="it-IT" sz="1400" dirty="0" err="1"/>
              <a:t>Acids</a:t>
            </a:r>
            <a:r>
              <a:rPr lang="it-IT" sz="1400" dirty="0"/>
              <a:t> Res 42:D358–63. </a:t>
            </a:r>
            <a:r>
              <a:rPr lang="it-IT" sz="1400" dirty="0" err="1"/>
              <a:t>doi</a:t>
            </a:r>
            <a:r>
              <a:rPr lang="it-IT" sz="1400" dirty="0"/>
              <a:t>: 10.1093/</a:t>
            </a:r>
            <a:r>
              <a:rPr lang="it-IT" sz="1400" dirty="0" err="1"/>
              <a:t>nar</a:t>
            </a:r>
            <a:r>
              <a:rPr lang="it-IT" sz="1400" dirty="0"/>
              <a:t>/gkt1115</a:t>
            </a:r>
          </a:p>
          <a:p>
            <a:pPr marL="171450" indent="-171450">
              <a:buFont typeface="Arial"/>
              <a:buChar char="•"/>
            </a:pPr>
            <a:r>
              <a:rPr lang="it-IT" sz="1400" dirty="0" err="1" smtClean="0"/>
              <a:t>Orchard</a:t>
            </a:r>
            <a:r>
              <a:rPr lang="it-IT" sz="1400" dirty="0" smtClean="0"/>
              <a:t> </a:t>
            </a:r>
            <a:r>
              <a:rPr lang="it-IT" sz="1400" dirty="0" err="1"/>
              <a:t>S</a:t>
            </a:r>
            <a:r>
              <a:rPr lang="it-IT" sz="1400" dirty="0"/>
              <a:t>, </a:t>
            </a:r>
            <a:r>
              <a:rPr lang="it-IT" sz="1400" dirty="0" err="1"/>
              <a:t>Salwinski</a:t>
            </a:r>
            <a:r>
              <a:rPr lang="it-IT" sz="1400" dirty="0"/>
              <a:t> L, </a:t>
            </a:r>
            <a:r>
              <a:rPr lang="it-IT" sz="1400" dirty="0" err="1"/>
              <a:t>Kerrien</a:t>
            </a:r>
            <a:r>
              <a:rPr lang="it-IT" sz="1400" dirty="0"/>
              <a:t> </a:t>
            </a:r>
            <a:r>
              <a:rPr lang="it-IT" sz="1400" dirty="0" err="1"/>
              <a:t>S</a:t>
            </a:r>
            <a:r>
              <a:rPr lang="it-IT" sz="1400" dirty="0"/>
              <a:t>, Montecchi-Palazzi L, </a:t>
            </a:r>
            <a:r>
              <a:rPr lang="it-IT" sz="1400" dirty="0" err="1"/>
              <a:t>Oesterheld</a:t>
            </a:r>
            <a:r>
              <a:rPr lang="it-IT" sz="1400" dirty="0"/>
              <a:t> M, </a:t>
            </a:r>
            <a:r>
              <a:rPr lang="it-IT" sz="1400" dirty="0" err="1"/>
              <a:t>Stümpflen</a:t>
            </a:r>
            <a:r>
              <a:rPr lang="it-IT" sz="1400" dirty="0"/>
              <a:t> V, </a:t>
            </a:r>
            <a:r>
              <a:rPr lang="it-IT" sz="1400" dirty="0" err="1"/>
              <a:t>Ceol</a:t>
            </a:r>
            <a:r>
              <a:rPr lang="it-IT" sz="1400" dirty="0"/>
              <a:t> A, </a:t>
            </a:r>
            <a:r>
              <a:rPr lang="it-IT" sz="1400" dirty="0" err="1"/>
              <a:t>Chatr-aryamontri</a:t>
            </a:r>
            <a:r>
              <a:rPr lang="it-IT" sz="1400" dirty="0"/>
              <a:t> A, Armstrong </a:t>
            </a:r>
            <a:r>
              <a:rPr lang="it-IT" sz="1400" dirty="0" err="1"/>
              <a:t>J</a:t>
            </a:r>
            <a:r>
              <a:rPr lang="it-IT" sz="1400" dirty="0"/>
              <a:t>, </a:t>
            </a:r>
            <a:r>
              <a:rPr lang="it-IT" sz="1400" dirty="0" err="1"/>
              <a:t>Woollard</a:t>
            </a:r>
            <a:r>
              <a:rPr lang="it-IT" sz="1400" dirty="0"/>
              <a:t> </a:t>
            </a:r>
            <a:r>
              <a:rPr lang="it-IT" sz="1400" dirty="0" err="1"/>
              <a:t>P</a:t>
            </a:r>
            <a:r>
              <a:rPr lang="it-IT" sz="1400" dirty="0"/>
              <a:t>, Salama JJ, Moore </a:t>
            </a:r>
            <a:r>
              <a:rPr lang="it-IT" sz="1400" dirty="0" err="1"/>
              <a:t>S</a:t>
            </a:r>
            <a:r>
              <a:rPr lang="it-IT" sz="1400" dirty="0"/>
              <a:t>, Wojcik </a:t>
            </a:r>
            <a:r>
              <a:rPr lang="it-IT" sz="1400" dirty="0" err="1"/>
              <a:t>J</a:t>
            </a:r>
            <a:r>
              <a:rPr lang="it-IT" sz="1400" dirty="0"/>
              <a:t>, </a:t>
            </a:r>
            <a:r>
              <a:rPr lang="it-IT" sz="1400" dirty="0" err="1"/>
              <a:t>Bader</a:t>
            </a:r>
            <a:r>
              <a:rPr lang="it-IT" sz="1400" dirty="0"/>
              <a:t> GD, </a:t>
            </a:r>
            <a:r>
              <a:rPr lang="it-IT" sz="1400" dirty="0" err="1"/>
              <a:t>Vidal</a:t>
            </a:r>
            <a:r>
              <a:rPr lang="it-IT" sz="1400" dirty="0"/>
              <a:t> M, </a:t>
            </a:r>
            <a:r>
              <a:rPr lang="it-IT" sz="1400" dirty="0" err="1"/>
              <a:t>Cusick</a:t>
            </a:r>
            <a:r>
              <a:rPr lang="it-IT" sz="1400" dirty="0"/>
              <a:t> ME, </a:t>
            </a:r>
            <a:r>
              <a:rPr lang="it-IT" sz="1400" dirty="0" err="1"/>
              <a:t>Gerstein</a:t>
            </a:r>
            <a:r>
              <a:rPr lang="it-IT" sz="1400" dirty="0"/>
              <a:t> M, Gavin A-C, </a:t>
            </a:r>
            <a:r>
              <a:rPr lang="it-IT" sz="1400" dirty="0" err="1"/>
              <a:t>Superti-Furga</a:t>
            </a:r>
            <a:r>
              <a:rPr lang="it-IT" sz="1400" dirty="0"/>
              <a:t> G, </a:t>
            </a:r>
            <a:r>
              <a:rPr lang="it-IT" sz="1400" dirty="0" err="1"/>
              <a:t>Greenblatt</a:t>
            </a:r>
            <a:r>
              <a:rPr lang="it-IT" sz="1400" dirty="0"/>
              <a:t> </a:t>
            </a:r>
            <a:r>
              <a:rPr lang="it-IT" sz="1400" dirty="0" err="1"/>
              <a:t>J</a:t>
            </a:r>
            <a:r>
              <a:rPr lang="it-IT" sz="1400" dirty="0"/>
              <a:t>, </a:t>
            </a:r>
            <a:r>
              <a:rPr lang="it-IT" sz="1400" dirty="0" err="1"/>
              <a:t>Bader</a:t>
            </a:r>
            <a:r>
              <a:rPr lang="it-IT" sz="1400" dirty="0"/>
              <a:t> </a:t>
            </a:r>
            <a:r>
              <a:rPr lang="it-IT" sz="1400" dirty="0" err="1"/>
              <a:t>J</a:t>
            </a:r>
            <a:r>
              <a:rPr lang="it-IT" sz="1400" dirty="0"/>
              <a:t>, </a:t>
            </a:r>
            <a:r>
              <a:rPr lang="it-IT" sz="1400" dirty="0" err="1"/>
              <a:t>Uetz</a:t>
            </a:r>
            <a:r>
              <a:rPr lang="it-IT" sz="1400" dirty="0"/>
              <a:t> </a:t>
            </a:r>
            <a:r>
              <a:rPr lang="it-IT" sz="1400" dirty="0" err="1"/>
              <a:t>P</a:t>
            </a:r>
            <a:r>
              <a:rPr lang="it-IT" sz="1400" dirty="0"/>
              <a:t>, </a:t>
            </a:r>
            <a:r>
              <a:rPr lang="it-IT" sz="1400" dirty="0" err="1"/>
              <a:t>Tyers</a:t>
            </a:r>
            <a:r>
              <a:rPr lang="it-IT" sz="1400" dirty="0"/>
              <a:t> M, </a:t>
            </a:r>
            <a:r>
              <a:rPr lang="it-IT" sz="1400" dirty="0" err="1"/>
              <a:t>Legrain</a:t>
            </a:r>
            <a:r>
              <a:rPr lang="it-IT" sz="1400" dirty="0"/>
              <a:t> </a:t>
            </a:r>
            <a:r>
              <a:rPr lang="it-IT" sz="1400" dirty="0" err="1"/>
              <a:t>P</a:t>
            </a:r>
            <a:r>
              <a:rPr lang="it-IT" sz="1400" dirty="0"/>
              <a:t>, </a:t>
            </a:r>
            <a:r>
              <a:rPr lang="it-IT" sz="1400" dirty="0" err="1"/>
              <a:t>Fields</a:t>
            </a:r>
            <a:r>
              <a:rPr lang="it-IT" sz="1400" dirty="0"/>
              <a:t> </a:t>
            </a:r>
            <a:r>
              <a:rPr lang="it-IT" sz="1400" dirty="0" err="1"/>
              <a:t>S</a:t>
            </a:r>
            <a:r>
              <a:rPr lang="it-IT" sz="1400" dirty="0"/>
              <a:t>, </a:t>
            </a:r>
            <a:r>
              <a:rPr lang="it-IT" sz="1400" dirty="0" err="1"/>
              <a:t>Mulder</a:t>
            </a:r>
            <a:r>
              <a:rPr lang="it-IT" sz="1400" dirty="0"/>
              <a:t> </a:t>
            </a:r>
            <a:r>
              <a:rPr lang="it-IT" sz="1400" dirty="0" err="1"/>
              <a:t>N</a:t>
            </a:r>
            <a:r>
              <a:rPr lang="it-IT" sz="1400" dirty="0"/>
              <a:t>, </a:t>
            </a:r>
            <a:r>
              <a:rPr lang="it-IT" sz="1400" dirty="0" err="1"/>
              <a:t>Gilson</a:t>
            </a:r>
            <a:r>
              <a:rPr lang="it-IT" sz="1400" dirty="0"/>
              <a:t> M, </a:t>
            </a:r>
            <a:r>
              <a:rPr lang="it-IT" sz="1400" dirty="0" err="1"/>
              <a:t>Niepmann</a:t>
            </a:r>
            <a:r>
              <a:rPr lang="it-IT" sz="1400" dirty="0"/>
              <a:t> M, </a:t>
            </a:r>
            <a:r>
              <a:rPr lang="it-IT" sz="1400" dirty="0" err="1"/>
              <a:t>Burgoon</a:t>
            </a:r>
            <a:r>
              <a:rPr lang="it-IT" sz="1400" dirty="0"/>
              <a:t> L, De Las </a:t>
            </a:r>
            <a:r>
              <a:rPr lang="it-IT" sz="1400" dirty="0" err="1"/>
              <a:t>Rivas</a:t>
            </a:r>
            <a:r>
              <a:rPr lang="it-IT" sz="1400" dirty="0"/>
              <a:t> </a:t>
            </a:r>
            <a:r>
              <a:rPr lang="it-IT" sz="1400" dirty="0" err="1"/>
              <a:t>J</a:t>
            </a:r>
            <a:r>
              <a:rPr lang="it-IT" sz="1400" dirty="0"/>
              <a:t>, </a:t>
            </a:r>
            <a:r>
              <a:rPr lang="it-IT" sz="1400" dirty="0" err="1"/>
              <a:t>Prieto</a:t>
            </a:r>
            <a:r>
              <a:rPr lang="it-IT" sz="1400" dirty="0"/>
              <a:t> C, </a:t>
            </a:r>
            <a:r>
              <a:rPr lang="it-IT" sz="1400" dirty="0" err="1"/>
              <a:t>Perreau</a:t>
            </a:r>
            <a:r>
              <a:rPr lang="it-IT" sz="1400" dirty="0"/>
              <a:t> VM, </a:t>
            </a:r>
            <a:r>
              <a:rPr lang="it-IT" sz="1400" dirty="0" err="1"/>
              <a:t>Hogue</a:t>
            </a:r>
            <a:r>
              <a:rPr lang="it-IT" sz="1400" dirty="0"/>
              <a:t> C, </a:t>
            </a:r>
            <a:r>
              <a:rPr lang="it-IT" sz="1400" dirty="0" err="1"/>
              <a:t>Mewes</a:t>
            </a:r>
            <a:r>
              <a:rPr lang="it-IT" sz="1400" dirty="0"/>
              <a:t> H-W, </a:t>
            </a:r>
            <a:r>
              <a:rPr lang="it-IT" sz="1400" dirty="0" err="1"/>
              <a:t>Apweiler</a:t>
            </a:r>
            <a:r>
              <a:rPr lang="it-IT" sz="1400" dirty="0"/>
              <a:t> </a:t>
            </a:r>
            <a:r>
              <a:rPr lang="it-IT" sz="1400" dirty="0" err="1"/>
              <a:t>R</a:t>
            </a:r>
            <a:r>
              <a:rPr lang="it-IT" sz="1400" dirty="0"/>
              <a:t>, </a:t>
            </a:r>
            <a:r>
              <a:rPr lang="it-IT" sz="1400" dirty="0" err="1"/>
              <a:t>Xenarios</a:t>
            </a:r>
            <a:r>
              <a:rPr lang="it-IT" sz="1400" dirty="0"/>
              <a:t> I, </a:t>
            </a:r>
            <a:r>
              <a:rPr lang="it-IT" sz="1400" dirty="0" err="1"/>
              <a:t>Eisenberg</a:t>
            </a:r>
            <a:r>
              <a:rPr lang="it-IT" sz="1400" dirty="0"/>
              <a:t> D, Cesareni G, </a:t>
            </a:r>
            <a:r>
              <a:rPr lang="it-IT" sz="1400" dirty="0" err="1"/>
              <a:t>Hermjakob</a:t>
            </a:r>
            <a:r>
              <a:rPr lang="it-IT" sz="1400" dirty="0"/>
              <a:t> H (2007) The minimum information </a:t>
            </a:r>
            <a:r>
              <a:rPr lang="it-IT" sz="1400" dirty="0" err="1"/>
              <a:t>required</a:t>
            </a:r>
            <a:r>
              <a:rPr lang="it-IT" sz="1400" dirty="0"/>
              <a:t> for reporting a </a:t>
            </a:r>
            <a:r>
              <a:rPr lang="it-IT" sz="1400" dirty="0" err="1"/>
              <a:t>molecular</a:t>
            </a:r>
            <a:r>
              <a:rPr lang="it-IT" sz="1400" dirty="0"/>
              <a:t> </a:t>
            </a:r>
            <a:r>
              <a:rPr lang="it-IT" sz="1400" dirty="0" err="1"/>
              <a:t>interaction</a:t>
            </a:r>
            <a:r>
              <a:rPr lang="it-IT" sz="1400" dirty="0"/>
              <a:t> </a:t>
            </a:r>
            <a:r>
              <a:rPr lang="it-IT" sz="1400" dirty="0" err="1"/>
              <a:t>experiment</a:t>
            </a:r>
            <a:r>
              <a:rPr lang="it-IT" sz="1400" dirty="0"/>
              <a:t> (</a:t>
            </a:r>
            <a:r>
              <a:rPr lang="it-IT" sz="1400" dirty="0" err="1"/>
              <a:t>MIMIx</a:t>
            </a:r>
            <a:r>
              <a:rPr lang="it-IT" sz="1400" dirty="0"/>
              <a:t>). </a:t>
            </a:r>
            <a:r>
              <a:rPr lang="it-IT" sz="1400" dirty="0" err="1"/>
              <a:t>Nat</a:t>
            </a:r>
            <a:r>
              <a:rPr lang="it-IT" sz="1400" dirty="0"/>
              <a:t> </a:t>
            </a:r>
            <a:r>
              <a:rPr lang="it-IT" sz="1400" dirty="0" err="1"/>
              <a:t>Biotechnol</a:t>
            </a:r>
            <a:r>
              <a:rPr lang="it-IT" sz="1400" dirty="0"/>
              <a:t> 25:894–8. </a:t>
            </a:r>
            <a:r>
              <a:rPr lang="it-IT" sz="1400" dirty="0" err="1"/>
              <a:t>doi</a:t>
            </a:r>
            <a:r>
              <a:rPr lang="it-IT" sz="1400" dirty="0"/>
              <a:t>: 10.1038/nbt1324</a:t>
            </a:r>
          </a:p>
          <a:p>
            <a:pPr marL="171450" indent="-171450">
              <a:buFont typeface="Arial"/>
              <a:buChar char="•"/>
            </a:pPr>
            <a:r>
              <a:rPr lang="it-IT" sz="1400" dirty="0"/>
              <a:t> </a:t>
            </a:r>
            <a:r>
              <a:rPr lang="it-IT" sz="1400" dirty="0" err="1"/>
              <a:t>Koh</a:t>
            </a:r>
            <a:r>
              <a:rPr lang="it-IT" sz="1400" dirty="0"/>
              <a:t> GC, </a:t>
            </a:r>
            <a:r>
              <a:rPr lang="it-IT" sz="1400" b="1" dirty="0" err="1"/>
              <a:t>Porras</a:t>
            </a:r>
            <a:r>
              <a:rPr lang="it-IT" sz="1400" b="1" dirty="0"/>
              <a:t> </a:t>
            </a:r>
            <a:r>
              <a:rPr lang="it-IT" sz="1400" b="1" dirty="0" err="1"/>
              <a:t>P</a:t>
            </a:r>
            <a:r>
              <a:rPr lang="it-IT" sz="1400" dirty="0"/>
              <a:t>, </a:t>
            </a:r>
            <a:r>
              <a:rPr lang="it-IT" sz="1400" dirty="0" err="1"/>
              <a:t>Aranda</a:t>
            </a:r>
            <a:r>
              <a:rPr lang="it-IT" sz="1400" dirty="0"/>
              <a:t> B, </a:t>
            </a:r>
            <a:r>
              <a:rPr lang="it-IT" sz="1400" dirty="0" err="1"/>
              <a:t>Hermjakob</a:t>
            </a:r>
            <a:r>
              <a:rPr lang="it-IT" sz="1400" dirty="0"/>
              <a:t> H, </a:t>
            </a:r>
            <a:r>
              <a:rPr lang="it-IT" sz="1400" dirty="0" err="1"/>
              <a:t>Orchard</a:t>
            </a:r>
            <a:r>
              <a:rPr lang="it-IT" sz="1400" dirty="0"/>
              <a:t> SE., </a:t>
            </a:r>
            <a:r>
              <a:rPr lang="it-IT" sz="1400" dirty="0" err="1"/>
              <a:t>Analyzing</a:t>
            </a:r>
            <a:r>
              <a:rPr lang="it-IT" sz="1400" dirty="0"/>
              <a:t> </a:t>
            </a:r>
            <a:r>
              <a:rPr lang="it-IT" sz="1400" dirty="0" err="1"/>
              <a:t>protein-protein</a:t>
            </a:r>
            <a:r>
              <a:rPr lang="it-IT" sz="1400" dirty="0"/>
              <a:t> </a:t>
            </a:r>
            <a:r>
              <a:rPr lang="it-IT" sz="1400" dirty="0" err="1"/>
              <a:t>interaction</a:t>
            </a:r>
            <a:r>
              <a:rPr lang="it-IT" sz="1400" dirty="0"/>
              <a:t> networks. </a:t>
            </a:r>
            <a:r>
              <a:rPr lang="it-IT" sz="1400" dirty="0" err="1"/>
              <a:t>J</a:t>
            </a:r>
            <a:r>
              <a:rPr lang="it-IT" sz="1400" dirty="0"/>
              <a:t> </a:t>
            </a:r>
            <a:r>
              <a:rPr lang="it-IT" sz="1400" dirty="0" err="1"/>
              <a:t>Proteome</a:t>
            </a:r>
            <a:r>
              <a:rPr lang="it-IT" sz="1400" dirty="0"/>
              <a:t> Res. 2012 </a:t>
            </a:r>
            <a:r>
              <a:rPr lang="it-IT" sz="1400" dirty="0" err="1"/>
              <a:t>Apr</a:t>
            </a:r>
            <a:r>
              <a:rPr lang="it-IT" sz="1400" dirty="0"/>
              <a:t> 6;11(4):2014-31. </a:t>
            </a:r>
            <a:r>
              <a:rPr lang="it-IT" sz="1400" dirty="0" err="1"/>
              <a:t>doi</a:t>
            </a:r>
            <a:r>
              <a:rPr lang="it-IT" sz="1400" dirty="0"/>
              <a:t>: 10.1021/pr201211w. </a:t>
            </a:r>
            <a:r>
              <a:rPr lang="it-IT" sz="1400" dirty="0" err="1"/>
              <a:t>Epub</a:t>
            </a:r>
            <a:r>
              <a:rPr lang="it-IT" sz="1400" dirty="0"/>
              <a:t> 2012 Mar 2. </a:t>
            </a:r>
            <a:r>
              <a:rPr lang="it-IT" sz="1400" dirty="0" err="1"/>
              <a:t>Review</a:t>
            </a:r>
            <a:r>
              <a:rPr lang="it-IT" sz="1400" dirty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GB" sz="1400" dirty="0"/>
              <a:t> </a:t>
            </a:r>
            <a:r>
              <a:rPr lang="it-IT" sz="1400" dirty="0"/>
              <a:t> </a:t>
            </a:r>
            <a:r>
              <a:rPr lang="en-GB" sz="1400" dirty="0" smtClean="0"/>
              <a:t>Orchard </a:t>
            </a:r>
            <a:r>
              <a:rPr lang="en-GB" sz="1400" dirty="0"/>
              <a:t>S.</a:t>
            </a:r>
            <a:r>
              <a:rPr lang="it-IT" sz="1400" dirty="0"/>
              <a:t>, </a:t>
            </a:r>
            <a:r>
              <a:rPr lang="en-GB" sz="1400" dirty="0"/>
              <a:t>Molecular</a:t>
            </a:r>
            <a:r>
              <a:rPr lang="en-GB" sz="1400" u="sng" dirty="0"/>
              <a:t> </a:t>
            </a:r>
            <a:r>
              <a:rPr lang="en-GB" sz="1400" dirty="0"/>
              <a:t>interaction</a:t>
            </a:r>
            <a:r>
              <a:rPr lang="en-GB" sz="1400" u="sng" dirty="0"/>
              <a:t> </a:t>
            </a:r>
            <a:r>
              <a:rPr lang="en-GB" sz="1400" dirty="0"/>
              <a:t>databases. Proteomics. 2012 May;12(10):1656-62. </a:t>
            </a:r>
            <a:r>
              <a:rPr lang="en-GB" sz="1400" dirty="0" err="1"/>
              <a:t>doi</a:t>
            </a:r>
            <a:r>
              <a:rPr lang="en-GB" sz="1400" dirty="0"/>
              <a:t>: 10.1002/pmic.201100484. Review.</a:t>
            </a:r>
            <a:endParaRPr lang="it-IT" sz="1400" dirty="0"/>
          </a:p>
          <a:p>
            <a:endParaRPr lang="it-IT" sz="1400" dirty="0"/>
          </a:p>
          <a:p>
            <a:endParaRPr lang="it-IT" sz="1200" dirty="0"/>
          </a:p>
          <a:p>
            <a:r>
              <a:rPr lang="it-IT" sz="1200" dirty="0"/>
              <a:t> </a:t>
            </a:r>
          </a:p>
          <a:p>
            <a:r>
              <a:rPr lang="en-GB" sz="1200" dirty="0"/>
              <a:t> 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05041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48897"/>
            <a:ext cx="9144000" cy="966554"/>
            <a:chOff x="0" y="0"/>
            <a:chExt cx="9144000" cy="966554"/>
          </a:xfrm>
        </p:grpSpPr>
        <p:cxnSp>
          <p:nvCxnSpPr>
            <p:cNvPr id="20" name="Connettore 1 19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o 2"/>
            <p:cNvGrpSpPr/>
            <p:nvPr/>
          </p:nvGrpSpPr>
          <p:grpSpPr>
            <a:xfrm>
              <a:off x="29200" y="0"/>
              <a:ext cx="8954222" cy="893735"/>
              <a:chOff x="189778" y="169748"/>
              <a:chExt cx="10532094" cy="1220179"/>
            </a:xfrm>
          </p:grpSpPr>
          <p:pic>
            <p:nvPicPr>
              <p:cNvPr id="25" name="Immagine 24" descr="alma-logo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26" name="Rettangolo 25"/>
              <p:cNvSpPr/>
              <p:nvPr/>
            </p:nvSpPr>
            <p:spPr>
              <a:xfrm>
                <a:off x="2239006" y="16974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0" y="6468133"/>
            <a:ext cx="4846627" cy="36896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95379" y="1575061"/>
            <a:ext cx="829051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b="1" dirty="0" smtClean="0"/>
              <a:t>SYSTEM BIOLOGY </a:t>
            </a:r>
            <a:r>
              <a:rPr lang="it-IT" dirty="0" smtClean="0"/>
              <a:t>IS A DISCIPLINE THAT APPLIES AN HOLISTIC</a:t>
            </a:r>
          </a:p>
          <a:p>
            <a:pPr algn="just"/>
            <a:r>
              <a:rPr lang="it-IT" dirty="0" smtClean="0"/>
              <a:t>APPROACH</a:t>
            </a:r>
            <a:r>
              <a:rPr lang="en-US" dirty="0" smtClean="0"/>
              <a:t> </a:t>
            </a:r>
            <a:r>
              <a:rPr lang="it-IT" dirty="0" smtClean="0"/>
              <a:t>TO UNDERSTAND COMPLEXITY IN BIOLOGY BY</a:t>
            </a:r>
          </a:p>
          <a:p>
            <a:pPr algn="just"/>
            <a:r>
              <a:rPr lang="it-IT" dirty="0" smtClean="0"/>
              <a:t> </a:t>
            </a:r>
            <a:r>
              <a:rPr lang="en-US" dirty="0" smtClean="0"/>
              <a:t>INTEGRATING </a:t>
            </a:r>
            <a:r>
              <a:rPr lang="en-US" dirty="0"/>
              <a:t>MANY SCIENTIFIC DISCIPLINES – BIOLOGY, </a:t>
            </a:r>
          </a:p>
          <a:p>
            <a:pPr algn="just"/>
            <a:r>
              <a:rPr lang="en-US" dirty="0" smtClean="0"/>
              <a:t>COMPUTER SCIENCE, </a:t>
            </a:r>
            <a:r>
              <a:rPr lang="en-US" dirty="0"/>
              <a:t>BIOINFORMATICS, PHYSICS AND OTHERS</a:t>
            </a:r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r>
              <a:rPr lang="it-IT" dirty="0" smtClean="0"/>
              <a:t>A COMPLEX SYSTEM IS A SYSTEM MADE BY MANY INTERACTING</a:t>
            </a:r>
          </a:p>
          <a:p>
            <a:r>
              <a:rPr lang="it-IT" dirty="0" smtClean="0"/>
              <a:t>COMPONENTS, SUCH FOR EXAMPLE PROTEINS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en-US" dirty="0" smtClean="0"/>
              <a:t>TO STUDY THE INTERACTIONS BETWEEN THE COMPONENTS OF BIOLOGICAL SYSTEMS, </a:t>
            </a:r>
          </a:p>
          <a:p>
            <a:r>
              <a:rPr lang="en-US" dirty="0" smtClean="0"/>
              <a:t>GIVE RISE TO THE FUNCTION AND BEHAVIOR OF THAT SYSTEM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048300" y="524403"/>
            <a:ext cx="2069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953735"/>
                </a:solidFill>
              </a:rPr>
              <a:t>SYSTEM </a:t>
            </a:r>
            <a:r>
              <a:rPr lang="it-IT" sz="2000" b="1" dirty="0" smtClean="0">
                <a:solidFill>
                  <a:srgbClr val="953735"/>
                </a:solidFill>
              </a:rPr>
              <a:t>BIOLOGY  </a:t>
            </a:r>
            <a:endParaRPr lang="it-IT" sz="2000" b="1" dirty="0">
              <a:solidFill>
                <a:srgbClr val="953735"/>
              </a:solidFill>
            </a:endParaRPr>
          </a:p>
        </p:txBody>
      </p:sp>
      <p:pic>
        <p:nvPicPr>
          <p:cNvPr id="2" name="Immagine 1" descr="graph-theory-application-6-638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3" t="22956" r="38198" b="6800"/>
          <a:stretch/>
        </p:blipFill>
        <p:spPr>
          <a:xfrm>
            <a:off x="6529288" y="1015451"/>
            <a:ext cx="2424246" cy="23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4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9257"/>
            <a:ext cx="6180667" cy="470521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11" name="Connettore 1 10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o 12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14" name="Immagine 13" descr="alma-logo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15" name="Rettangolo 14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2" name="CasellaDiTesto 1"/>
          <p:cNvSpPr txBox="1"/>
          <p:nvPr/>
        </p:nvSpPr>
        <p:spPr>
          <a:xfrm>
            <a:off x="3265356" y="493625"/>
            <a:ext cx="372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953735"/>
                </a:solidFill>
              </a:rPr>
              <a:t>Protein-Protein</a:t>
            </a:r>
            <a:r>
              <a:rPr lang="it-IT" sz="2000" b="1" dirty="0" smtClean="0">
                <a:solidFill>
                  <a:srgbClr val="953735"/>
                </a:solidFill>
              </a:rPr>
              <a:t> </a:t>
            </a:r>
            <a:r>
              <a:rPr lang="it-IT" sz="2000" b="1" dirty="0" err="1" smtClean="0">
                <a:solidFill>
                  <a:srgbClr val="953735"/>
                </a:solidFill>
              </a:rPr>
              <a:t>Interactions</a:t>
            </a:r>
            <a:r>
              <a:rPr lang="it-IT" sz="2000" b="1" dirty="0" smtClean="0">
                <a:solidFill>
                  <a:srgbClr val="953735"/>
                </a:solidFill>
              </a:rPr>
              <a:t> (PPI)</a:t>
            </a:r>
            <a:endParaRPr lang="it-IT" sz="2000" b="1" dirty="0">
              <a:solidFill>
                <a:srgbClr val="953735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6070" y="1045421"/>
            <a:ext cx="8607193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Protein–protein interactions are physical contacts formed by biochemical events and/or electrostatic forces between two or more proteins. </a:t>
            </a:r>
          </a:p>
          <a:p>
            <a:endParaRPr lang="en-US" dirty="0"/>
          </a:p>
          <a:p>
            <a:r>
              <a:rPr lang="en-US" dirty="0"/>
              <a:t>PPIs can occur only in a specific biological context and between specific molecular region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Proteins </a:t>
            </a:r>
            <a:r>
              <a:rPr lang="en-US" dirty="0"/>
              <a:t>rarely act alone. Many molecular processes within a cell are carried out by </a:t>
            </a:r>
            <a:r>
              <a:rPr lang="en-US" dirty="0" smtClean="0"/>
              <a:t>molecular machines </a:t>
            </a:r>
            <a:r>
              <a:rPr lang="en-US" dirty="0"/>
              <a:t>that are built from a large number of </a:t>
            </a:r>
            <a:r>
              <a:rPr lang="en-US" dirty="0" smtClean="0"/>
              <a:t>interacting proteins organized as complex.</a:t>
            </a:r>
          </a:p>
          <a:p>
            <a:endParaRPr lang="it-IT" dirty="0" smtClean="0"/>
          </a:p>
          <a:p>
            <a:r>
              <a:rPr lang="en-GB" dirty="0" smtClean="0"/>
              <a:t>Protein</a:t>
            </a:r>
            <a:r>
              <a:rPr lang="en-GB" dirty="0"/>
              <a:t>-protein interaction </a:t>
            </a:r>
            <a:r>
              <a:rPr lang="en-GB" dirty="0" smtClean="0"/>
              <a:t>networks, called </a:t>
            </a:r>
            <a:r>
              <a:rPr lang="en-GB" b="1" dirty="0" smtClean="0"/>
              <a:t>INTERACTOME</a:t>
            </a:r>
            <a:r>
              <a:rPr lang="en-GB" dirty="0" smtClean="0"/>
              <a:t> </a:t>
            </a:r>
            <a:r>
              <a:rPr lang="en-GB" dirty="0"/>
              <a:t>provide information about </a:t>
            </a:r>
            <a:r>
              <a:rPr lang="en-GB" dirty="0" smtClean="0"/>
              <a:t>the </a:t>
            </a:r>
            <a:r>
              <a:rPr lang="en-GB" dirty="0"/>
              <a:t>organization of </a:t>
            </a:r>
            <a:r>
              <a:rPr lang="en-GB" dirty="0" smtClean="0"/>
              <a:t>a cell</a:t>
            </a:r>
            <a:r>
              <a:rPr lang="it-IT" dirty="0" smtClean="0"/>
              <a:t>.  </a:t>
            </a:r>
            <a:r>
              <a:rPr lang="it-IT" dirty="0" err="1" smtClean="0"/>
              <a:t>Interactome</a:t>
            </a:r>
            <a:r>
              <a:rPr lang="it-IT" dirty="0" smtClean="0"/>
              <a:t> </a:t>
            </a:r>
            <a:r>
              <a:rPr lang="it-IT" dirty="0" err="1" smtClean="0"/>
              <a:t>models</a:t>
            </a:r>
            <a:r>
              <a:rPr lang="it-IT" dirty="0" smtClean="0"/>
              <a:t> can be </a:t>
            </a:r>
            <a:r>
              <a:rPr lang="it-IT" dirty="0" err="1" smtClean="0"/>
              <a:t>used</a:t>
            </a:r>
            <a:r>
              <a:rPr lang="it-IT" dirty="0" smtClean="0"/>
              <a:t> to </a:t>
            </a:r>
            <a:r>
              <a:rPr lang="it-IT" dirty="0" err="1" smtClean="0"/>
              <a:t>predicte</a:t>
            </a:r>
            <a:r>
              <a:rPr lang="it-IT" dirty="0" smtClean="0"/>
              <a:t> </a:t>
            </a:r>
            <a:r>
              <a:rPr lang="it-IT" dirty="0" err="1" smtClean="0"/>
              <a:t>poorly</a:t>
            </a:r>
            <a:r>
              <a:rPr lang="it-IT" dirty="0" smtClean="0"/>
              <a:t> </a:t>
            </a:r>
            <a:r>
              <a:rPr lang="it-IT" dirty="0" err="1" smtClean="0"/>
              <a:t>characterized</a:t>
            </a:r>
            <a:r>
              <a:rPr lang="it-IT" dirty="0" smtClean="0"/>
              <a:t>   </a:t>
            </a:r>
            <a:r>
              <a:rPr lang="it-IT" dirty="0" err="1" smtClean="0"/>
              <a:t>proteins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functional</a:t>
            </a:r>
            <a:r>
              <a:rPr lang="it-IT" dirty="0" smtClean="0"/>
              <a:t> contest. </a:t>
            </a:r>
          </a:p>
          <a:p>
            <a:endParaRPr lang="it-IT" dirty="0" smtClean="0"/>
          </a:p>
          <a:p>
            <a:r>
              <a:rPr lang="it-IT" dirty="0" err="1" smtClean="0"/>
              <a:t>Knowing</a:t>
            </a:r>
            <a:r>
              <a:rPr lang="it-IT" dirty="0" smtClean="0"/>
              <a:t> </a:t>
            </a:r>
            <a:r>
              <a:rPr lang="it-IT" dirty="0" err="1"/>
              <a:t>whether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proteins</a:t>
            </a:r>
            <a:r>
              <a:rPr lang="it-IT" dirty="0"/>
              <a:t> </a:t>
            </a:r>
            <a:r>
              <a:rPr lang="it-IT" dirty="0" err="1"/>
              <a:t>interact</a:t>
            </a:r>
            <a:r>
              <a:rPr lang="it-IT" dirty="0"/>
              <a:t> can </a:t>
            </a:r>
            <a:r>
              <a:rPr lang="it-IT" dirty="0" err="1" smtClean="0"/>
              <a:t>hels</a:t>
            </a:r>
            <a:r>
              <a:rPr lang="it-IT" dirty="0" smtClean="0"/>
              <a:t> </a:t>
            </a:r>
            <a:r>
              <a:rPr lang="it-IT" dirty="0" err="1"/>
              <a:t>us</a:t>
            </a:r>
            <a:r>
              <a:rPr lang="it-IT" dirty="0"/>
              <a:t> </a:t>
            </a:r>
            <a:r>
              <a:rPr lang="it-IT" dirty="0" err="1" smtClean="0"/>
              <a:t>discovering</a:t>
            </a:r>
            <a:r>
              <a:rPr lang="it-IT" dirty="0" smtClean="0"/>
              <a:t> </a:t>
            </a:r>
            <a:r>
              <a:rPr lang="it-IT" dirty="0" err="1"/>
              <a:t>unknown</a:t>
            </a:r>
            <a:r>
              <a:rPr lang="it-IT" dirty="0"/>
              <a:t> </a:t>
            </a:r>
            <a:r>
              <a:rPr lang="it-IT" dirty="0" err="1"/>
              <a:t>protein</a:t>
            </a:r>
            <a:r>
              <a:rPr lang="it-IT" dirty="0"/>
              <a:t> </a:t>
            </a:r>
            <a:r>
              <a:rPr lang="it-IT" dirty="0" err="1"/>
              <a:t>function</a:t>
            </a:r>
            <a:r>
              <a:rPr lang="it-IT" dirty="0"/>
              <a:t>.</a:t>
            </a:r>
          </a:p>
          <a:p>
            <a:endParaRPr lang="it-IT" dirty="0" smtClean="0"/>
          </a:p>
          <a:p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/>
              <a:t>the </a:t>
            </a:r>
            <a:r>
              <a:rPr lang="it-IT" dirty="0" err="1"/>
              <a:t>function</a:t>
            </a:r>
            <a:r>
              <a:rPr lang="it-IT" dirty="0"/>
              <a:t> of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protein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known</a:t>
            </a:r>
            <a:r>
              <a:rPr lang="it-IT" dirty="0"/>
              <a:t>, the </a:t>
            </a:r>
            <a:r>
              <a:rPr lang="it-IT" dirty="0" err="1"/>
              <a:t>function</a:t>
            </a:r>
            <a:r>
              <a:rPr lang="it-IT" dirty="0"/>
              <a:t> of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binding</a:t>
            </a:r>
            <a:r>
              <a:rPr lang="it-IT" dirty="0"/>
              <a:t> </a:t>
            </a:r>
            <a:r>
              <a:rPr lang="it-IT" dirty="0" err="1"/>
              <a:t>partners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likely</a:t>
            </a:r>
            <a:r>
              <a:rPr lang="it-IT" dirty="0"/>
              <a:t> to </a:t>
            </a:r>
            <a:r>
              <a:rPr lang="it-IT" dirty="0" smtClean="0"/>
              <a:t>be </a:t>
            </a:r>
            <a:r>
              <a:rPr lang="it-IT" dirty="0" err="1" smtClean="0"/>
              <a:t>related</a:t>
            </a:r>
            <a:r>
              <a:rPr lang="it-IT" dirty="0" smtClean="0"/>
              <a:t>, </a:t>
            </a:r>
            <a:r>
              <a:rPr lang="it-IT" dirty="0"/>
              <a:t>“</a:t>
            </a:r>
            <a:r>
              <a:rPr lang="it-IT" dirty="0" err="1"/>
              <a:t>guilty</a:t>
            </a:r>
            <a:r>
              <a:rPr lang="it-IT" dirty="0"/>
              <a:t> by </a:t>
            </a:r>
            <a:r>
              <a:rPr lang="it-IT" dirty="0" err="1"/>
              <a:t>association</a:t>
            </a:r>
            <a:r>
              <a:rPr lang="it-IT" dirty="0" smtClean="0"/>
              <a:t>”.</a:t>
            </a:r>
            <a:endParaRPr lang="it-IT" dirty="0"/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516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9605" y="1287108"/>
            <a:ext cx="87738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Wide variety of </a:t>
            </a:r>
            <a:r>
              <a:rPr lang="en-GB" dirty="0" smtClean="0">
                <a:latin typeface="Arial"/>
                <a:cs typeface="Arial"/>
              </a:rPr>
              <a:t>techniques </a:t>
            </a:r>
            <a:r>
              <a:rPr lang="en-GB" dirty="0">
                <a:latin typeface="Arial"/>
                <a:cs typeface="Arial"/>
              </a:rPr>
              <a:t>and methods have been </a:t>
            </a:r>
            <a:r>
              <a:rPr lang="en-GB" dirty="0" smtClean="0">
                <a:latin typeface="Arial"/>
                <a:cs typeface="Arial"/>
              </a:rPr>
              <a:t>developed </a:t>
            </a:r>
            <a:r>
              <a:rPr lang="en-GB" dirty="0">
                <a:latin typeface="Arial"/>
                <a:cs typeface="Arial"/>
              </a:rPr>
              <a:t>to generate </a:t>
            </a:r>
            <a:r>
              <a:rPr lang="en-GB" dirty="0" smtClean="0">
                <a:latin typeface="Arial"/>
                <a:cs typeface="Arial"/>
              </a:rPr>
              <a:t>PPI data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and can be </a:t>
            </a:r>
            <a:r>
              <a:rPr lang="it-IT" dirty="0" err="1" smtClean="0">
                <a:latin typeface="Arial"/>
                <a:cs typeface="Arial"/>
              </a:rPr>
              <a:t>subdivided</a:t>
            </a:r>
            <a:r>
              <a:rPr lang="it-IT" dirty="0" smtClean="0">
                <a:latin typeface="Arial"/>
                <a:cs typeface="Arial"/>
              </a:rPr>
              <a:t> in:</a:t>
            </a:r>
          </a:p>
          <a:p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b="1" dirty="0">
                <a:latin typeface="Arial"/>
                <a:cs typeface="Arial"/>
              </a:rPr>
              <a:t>High throughput techniques </a:t>
            </a:r>
          </a:p>
          <a:p>
            <a:pPr marL="285750" indent="-285750">
              <a:buFont typeface="Arial"/>
              <a:buChar char="•"/>
            </a:pPr>
            <a:endParaRPr lang="en-GB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b="1" dirty="0">
                <a:latin typeface="Arial"/>
                <a:cs typeface="Arial"/>
              </a:rPr>
              <a:t>Low throughput techniques </a:t>
            </a:r>
          </a:p>
          <a:p>
            <a:endParaRPr lang="it-IT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These techniques can be further divided in: </a:t>
            </a:r>
          </a:p>
          <a:p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techniques </a:t>
            </a:r>
            <a:r>
              <a:rPr lang="en-US" dirty="0">
                <a:latin typeface="Arial"/>
                <a:cs typeface="Arial"/>
              </a:rPr>
              <a:t>that </a:t>
            </a:r>
            <a:r>
              <a:rPr lang="en-US" dirty="0" smtClean="0">
                <a:latin typeface="Arial"/>
                <a:cs typeface="Arial"/>
              </a:rPr>
              <a:t>detect direct </a:t>
            </a:r>
            <a:r>
              <a:rPr lang="en-US" dirty="0">
                <a:latin typeface="Arial"/>
                <a:cs typeface="Arial"/>
              </a:rPr>
              <a:t>physical interactions </a:t>
            </a:r>
            <a:r>
              <a:rPr lang="en-US" dirty="0" smtClean="0">
                <a:latin typeface="Arial"/>
                <a:cs typeface="Arial"/>
              </a:rPr>
              <a:t>between two proteins, called </a:t>
            </a:r>
            <a:r>
              <a:rPr lang="en-US" b="1" dirty="0" smtClean="0">
                <a:latin typeface="Arial"/>
                <a:cs typeface="Arial"/>
              </a:rPr>
              <a:t>binary methods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</a:t>
            </a:r>
            <a:r>
              <a:rPr lang="en-US" dirty="0" smtClean="0">
                <a:latin typeface="Arial"/>
                <a:cs typeface="Arial"/>
              </a:rPr>
              <a:t>echniques that detect interactions </a:t>
            </a:r>
            <a:r>
              <a:rPr lang="en-US" dirty="0">
                <a:latin typeface="Arial"/>
                <a:cs typeface="Arial"/>
              </a:rPr>
              <a:t>among groups of proteins that may not form physical contacts — </a:t>
            </a:r>
            <a:r>
              <a:rPr lang="en-US" b="1" dirty="0">
                <a:latin typeface="Arial"/>
                <a:cs typeface="Arial"/>
              </a:rPr>
              <a:t>co-complex methods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endParaRPr lang="en-GB" dirty="0">
              <a:latin typeface="Arial"/>
              <a:cs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81633" y="570569"/>
            <a:ext cx="5988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Principal methods </a:t>
            </a:r>
            <a:r>
              <a:rPr lang="en-US" b="1" dirty="0">
                <a:solidFill>
                  <a:srgbClr val="953735"/>
                </a:solidFill>
              </a:rPr>
              <a:t>for  detecting protein-protein interactions</a:t>
            </a:r>
            <a:br>
              <a:rPr lang="en-US" b="1" dirty="0">
                <a:solidFill>
                  <a:srgbClr val="953735"/>
                </a:solidFill>
              </a:rPr>
            </a:br>
            <a:endParaRPr lang="it-IT" b="1" dirty="0">
              <a:solidFill>
                <a:srgbClr val="953735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" y="6468133"/>
            <a:ext cx="4846627" cy="368963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18" name="Connettore 1 17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po 18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21" name="Immagine 20" descr="alma-logo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22" name="Rettangolo 21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208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289" y="1148859"/>
            <a:ext cx="867996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  <a:cs typeface="Arial"/>
              </a:rPr>
              <a:t>Some low throughput techniques provide deeper insight certain characteristic of an interaction, such as </a:t>
            </a:r>
            <a:r>
              <a:rPr lang="en-GB" sz="2000" dirty="0" smtClean="0">
                <a:latin typeface="+mj-lt"/>
                <a:cs typeface="Arial"/>
              </a:rPr>
              <a:t>FRET, </a:t>
            </a:r>
            <a:r>
              <a:rPr lang="en-GB" sz="2000" dirty="0" err="1">
                <a:latin typeface="+mj-lt"/>
                <a:cs typeface="Arial"/>
              </a:rPr>
              <a:t>spr</a:t>
            </a:r>
            <a:r>
              <a:rPr lang="en-GB" sz="2000" dirty="0">
                <a:latin typeface="+mj-lt"/>
                <a:cs typeface="Arial"/>
              </a:rPr>
              <a:t>, </a:t>
            </a:r>
            <a:r>
              <a:rPr lang="en-GB" sz="2000" dirty="0" err="1">
                <a:latin typeface="+mj-lt"/>
                <a:cs typeface="Arial"/>
              </a:rPr>
              <a:t>itc</a:t>
            </a:r>
            <a:r>
              <a:rPr lang="en-GB" sz="2000" dirty="0">
                <a:latin typeface="+mj-lt"/>
                <a:cs typeface="Arial"/>
              </a:rPr>
              <a:t>, </a:t>
            </a:r>
            <a:r>
              <a:rPr lang="en-GB" sz="2000" dirty="0" err="1">
                <a:latin typeface="+mj-lt"/>
                <a:cs typeface="Arial"/>
              </a:rPr>
              <a:t>nmr</a:t>
            </a:r>
            <a:r>
              <a:rPr lang="en-GB" sz="2000" dirty="0">
                <a:latin typeface="+mj-lt"/>
                <a:cs typeface="Arial"/>
              </a:rPr>
              <a:t> and X-ray crystallography</a:t>
            </a:r>
            <a:r>
              <a:rPr lang="en-GB" sz="2000" dirty="0" smtClean="0">
                <a:latin typeface="+mj-lt"/>
                <a:cs typeface="Arial"/>
              </a:rPr>
              <a:t>.</a:t>
            </a:r>
          </a:p>
          <a:p>
            <a:endParaRPr lang="en-GB" sz="2400" dirty="0" smtClean="0"/>
          </a:p>
          <a:p>
            <a:r>
              <a:rPr lang="en-GB" sz="2000" dirty="0"/>
              <a:t>X-ray </a:t>
            </a:r>
            <a:r>
              <a:rPr lang="en-GB" sz="2000" dirty="0" smtClean="0"/>
              <a:t>crystallography is considered the </a:t>
            </a:r>
            <a:r>
              <a:rPr lang="en-GB" sz="2000" b="1" dirty="0" smtClean="0"/>
              <a:t>gold standard </a:t>
            </a:r>
            <a:r>
              <a:rPr lang="en-GB" sz="2000" dirty="0" smtClean="0"/>
              <a:t>for PPI, since provide high quality data of binding surfaces to t</a:t>
            </a:r>
            <a:r>
              <a:rPr lang="it-IT" sz="2000" dirty="0" smtClean="0"/>
              <a:t>he</a:t>
            </a:r>
            <a:r>
              <a:rPr lang="en-GB" sz="2000" dirty="0" smtClean="0"/>
              <a:t> level of individual atoms and binding sites.</a:t>
            </a:r>
            <a:endParaRPr lang="en-GB" sz="2000" dirty="0"/>
          </a:p>
          <a:p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881633" y="570569"/>
            <a:ext cx="5988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Principal methods </a:t>
            </a:r>
            <a:r>
              <a:rPr lang="en-US" b="1" dirty="0">
                <a:solidFill>
                  <a:srgbClr val="953735"/>
                </a:solidFill>
              </a:rPr>
              <a:t>for  detecting protein-protein interactions</a:t>
            </a:r>
            <a:br>
              <a:rPr lang="en-US" b="1" dirty="0">
                <a:solidFill>
                  <a:srgbClr val="953735"/>
                </a:solidFill>
              </a:rPr>
            </a:br>
            <a:endParaRPr lang="it-IT" b="1" dirty="0">
              <a:solidFill>
                <a:srgbClr val="953735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" y="6468133"/>
            <a:ext cx="4846627" cy="368963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18" name="Connettore 1 17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po 18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21" name="Immagine 20" descr="alma-logo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22" name="Rettangolo 21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3" name="Rettangolo 2"/>
          <p:cNvSpPr/>
          <p:nvPr/>
        </p:nvSpPr>
        <p:spPr>
          <a:xfrm>
            <a:off x="107289" y="6106156"/>
            <a:ext cx="3216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 err="1" smtClean="0"/>
              <a:t>From</a:t>
            </a:r>
            <a:r>
              <a:rPr lang="nl-NL" sz="1200" dirty="0" smtClean="0"/>
              <a:t> Thomas </a:t>
            </a:r>
            <a:r>
              <a:rPr lang="nl-NL" sz="1200" dirty="0" err="1"/>
              <a:t>Splettstoesser</a:t>
            </a:r>
            <a:r>
              <a:rPr lang="nl-NL" sz="1200" dirty="0"/>
              <a:t> (</a:t>
            </a:r>
            <a:r>
              <a:rPr lang="nl-NL" sz="1200" dirty="0" err="1" smtClean="0"/>
              <a:t>www.scistyle.com</a:t>
            </a:r>
            <a:r>
              <a:rPr lang="nl-NL" sz="1200" dirty="0" smtClean="0"/>
              <a:t>)</a:t>
            </a:r>
            <a:endParaRPr lang="it-IT" sz="1200" dirty="0"/>
          </a:p>
        </p:txBody>
      </p:sp>
      <p:pic>
        <p:nvPicPr>
          <p:cNvPr id="4" name="Immagine 3" descr="X_ray_diffraction1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6" y="3583067"/>
            <a:ext cx="6335267" cy="252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9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922006"/>
            <a:ext cx="8679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en-US" dirty="0">
                <a:solidFill>
                  <a:srgbClr val="000000"/>
                </a:solidFill>
              </a:rPr>
              <a:t>The main binary methods for measuring of direct physical interactions between protein pairs </a:t>
            </a:r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b="1" dirty="0" smtClean="0">
                <a:solidFill>
                  <a:srgbClr val="000000"/>
                </a:solidFill>
              </a:rPr>
              <a:t>Yeast </a:t>
            </a:r>
            <a:r>
              <a:rPr lang="en-US" b="1" dirty="0">
                <a:solidFill>
                  <a:srgbClr val="000000"/>
                </a:solidFill>
              </a:rPr>
              <a:t>two-hybrid (Y2H)-</a:t>
            </a:r>
            <a:r>
              <a:rPr lang="en-US" dirty="0">
                <a:solidFill>
                  <a:srgbClr val="000000"/>
                </a:solidFill>
              </a:rPr>
              <a:t>The strategy interrogates two proteins, called bait and prey, coupled to two halves of a transcription factor and expressed in yeast. If the proteins make contact, they reconstitute a transcription factor that activates a reporter gene.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GB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1881633" y="570569"/>
            <a:ext cx="5988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Principal methods </a:t>
            </a:r>
            <a:r>
              <a:rPr lang="en-US" b="1" dirty="0">
                <a:solidFill>
                  <a:srgbClr val="953735"/>
                </a:solidFill>
              </a:rPr>
              <a:t>for  detecting protein-protein interactions</a:t>
            </a:r>
            <a:br>
              <a:rPr lang="en-US" b="1" dirty="0">
                <a:solidFill>
                  <a:srgbClr val="953735"/>
                </a:solidFill>
              </a:rPr>
            </a:br>
            <a:endParaRPr lang="it-IT" b="1" dirty="0">
              <a:solidFill>
                <a:srgbClr val="953735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" y="6468133"/>
            <a:ext cx="4846627" cy="368963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18" name="Connettore 1 17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po 18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21" name="Immagine 20" descr="alma-logo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22" name="Rettangolo 21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3" name="CasellaDiTesto 2"/>
          <p:cNvSpPr txBox="1"/>
          <p:nvPr/>
        </p:nvSpPr>
        <p:spPr>
          <a:xfrm flipH="1">
            <a:off x="164352" y="5944204"/>
            <a:ext cx="884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From </a:t>
            </a:r>
            <a:r>
              <a:rPr lang="en-US" sz="1200" dirty="0"/>
              <a:t>Yeast Two-Hybrid, a Powerful Tool for Systems Biology, Anna </a:t>
            </a:r>
            <a:r>
              <a:rPr lang="en-US" sz="1200" dirty="0" err="1"/>
              <a:t>Brückner</a:t>
            </a:r>
            <a:r>
              <a:rPr lang="en-US" sz="1200" dirty="0"/>
              <a:t> , Cécile </a:t>
            </a:r>
            <a:r>
              <a:rPr lang="en-US" sz="1200" dirty="0" err="1"/>
              <a:t>Polge</a:t>
            </a:r>
            <a:r>
              <a:rPr lang="en-US" sz="1200" dirty="0"/>
              <a:t>, Nicolas </a:t>
            </a:r>
            <a:r>
              <a:rPr lang="en-US" sz="1200" dirty="0" err="1"/>
              <a:t>Lentze</a:t>
            </a:r>
            <a:r>
              <a:rPr lang="en-US" sz="1200" dirty="0"/>
              <a:t>, Daniel </a:t>
            </a:r>
            <a:r>
              <a:rPr lang="en-US" sz="1200" dirty="0" err="1"/>
              <a:t>Auerbach</a:t>
            </a:r>
            <a:r>
              <a:rPr lang="en-US" sz="1200" dirty="0"/>
              <a:t> and </a:t>
            </a:r>
            <a:r>
              <a:rPr lang="en-US" sz="1200" dirty="0" err="1"/>
              <a:t>Uwe</a:t>
            </a:r>
            <a:r>
              <a:rPr lang="en-US" sz="1200" dirty="0"/>
              <a:t> </a:t>
            </a:r>
            <a:r>
              <a:rPr lang="en-US" sz="1200" dirty="0" err="1"/>
              <a:t>Schlattner</a:t>
            </a:r>
            <a:r>
              <a:rPr lang="en-US" sz="1200" dirty="0"/>
              <a:t>, </a:t>
            </a:r>
            <a:r>
              <a:rPr lang="it-IT" sz="1200" i="1" dirty="0" err="1"/>
              <a:t>Int</a:t>
            </a:r>
            <a:r>
              <a:rPr lang="it-IT" sz="1200" i="1" dirty="0"/>
              <a:t>. </a:t>
            </a:r>
            <a:r>
              <a:rPr lang="it-IT" sz="1200" i="1" dirty="0" err="1"/>
              <a:t>J</a:t>
            </a:r>
            <a:r>
              <a:rPr lang="it-IT" sz="1200" i="1" dirty="0"/>
              <a:t>. </a:t>
            </a:r>
            <a:r>
              <a:rPr lang="it-IT" sz="1200" i="1" dirty="0" err="1"/>
              <a:t>Mol</a:t>
            </a:r>
            <a:r>
              <a:rPr lang="it-IT" sz="1200" i="1" dirty="0"/>
              <a:t>. Sci.</a:t>
            </a:r>
            <a:r>
              <a:rPr lang="it-IT" sz="1200" dirty="0"/>
              <a:t> </a:t>
            </a:r>
            <a:r>
              <a:rPr lang="it-IT" sz="1200" b="1" dirty="0"/>
              <a:t>2009</a:t>
            </a:r>
            <a:endParaRPr lang="en-US" sz="1200" dirty="0"/>
          </a:p>
          <a:p>
            <a:endParaRPr lang="it-IT" sz="1200" dirty="0"/>
          </a:p>
        </p:txBody>
      </p:sp>
      <p:pic>
        <p:nvPicPr>
          <p:cNvPr id="5" name="Immagine 4" descr="ijms-10-02763f1-10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2551382"/>
            <a:ext cx="3561093" cy="33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2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148859"/>
            <a:ext cx="8679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most common co-</a:t>
            </a:r>
            <a:r>
              <a:rPr lang="en-US" dirty="0" smtClean="0">
                <a:solidFill>
                  <a:srgbClr val="000000"/>
                </a:solidFill>
              </a:rPr>
              <a:t>complex method </a:t>
            </a:r>
            <a:r>
              <a:rPr lang="en-US" dirty="0">
                <a:solidFill>
                  <a:srgbClr val="000000"/>
                </a:solidFill>
              </a:rPr>
              <a:t>is </a:t>
            </a:r>
            <a:r>
              <a:rPr lang="en-US" b="1" dirty="0">
                <a:solidFill>
                  <a:srgbClr val="000000"/>
                </a:solidFill>
              </a:rPr>
              <a:t>co-</a:t>
            </a:r>
            <a:r>
              <a:rPr lang="en-US" b="1" dirty="0" err="1" smtClean="0">
                <a:solidFill>
                  <a:srgbClr val="000000"/>
                </a:solidFill>
              </a:rPr>
              <a:t>immunoprecipitation</a:t>
            </a:r>
            <a:r>
              <a:rPr lang="en-US" b="1" dirty="0" smtClean="0">
                <a:solidFill>
                  <a:srgbClr val="000000"/>
                </a:solidFill>
              </a:rPr>
              <a:t> (</a:t>
            </a:r>
            <a:r>
              <a:rPr lang="en-US" b="1" dirty="0">
                <a:solidFill>
                  <a:srgbClr val="000000"/>
                </a:solidFill>
              </a:rPr>
              <a:t>co-IP) coupled with mass spectrometry (MS</a:t>
            </a:r>
            <a:r>
              <a:rPr lang="en-US" b="1" dirty="0" smtClean="0">
                <a:solidFill>
                  <a:srgbClr val="000000"/>
                </a:solidFill>
              </a:rPr>
              <a:t>). </a:t>
            </a:r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-US" dirty="0">
                <a:solidFill>
                  <a:srgbClr val="000000"/>
                </a:solidFill>
              </a:rPr>
              <a:t>this approach, </a:t>
            </a:r>
            <a:r>
              <a:rPr lang="en-US" dirty="0" smtClean="0"/>
              <a:t>the bait protein, </a:t>
            </a:r>
            <a:r>
              <a:rPr lang="en-US" dirty="0"/>
              <a:t>usually expressed in the cell at </a:t>
            </a:r>
            <a:r>
              <a:rPr lang="en-US" i="1" dirty="0"/>
              <a:t>in vivo</a:t>
            </a:r>
            <a:r>
              <a:rPr lang="en-US" dirty="0"/>
              <a:t> </a:t>
            </a:r>
            <a:r>
              <a:rPr lang="en-US" dirty="0" smtClean="0"/>
              <a:t>conditions, is affinity purified and the interacting partners are detected by mass spectrometry.</a:t>
            </a:r>
            <a:endParaRPr lang="en-GB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1881633" y="570569"/>
            <a:ext cx="5988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Principal methods </a:t>
            </a:r>
            <a:r>
              <a:rPr lang="en-US" b="1" dirty="0">
                <a:solidFill>
                  <a:srgbClr val="953735"/>
                </a:solidFill>
              </a:rPr>
              <a:t>for  detecting protein-protein interactions</a:t>
            </a:r>
            <a:br>
              <a:rPr lang="en-US" b="1" dirty="0">
                <a:solidFill>
                  <a:srgbClr val="953735"/>
                </a:solidFill>
              </a:rPr>
            </a:br>
            <a:endParaRPr lang="it-IT" b="1" dirty="0">
              <a:solidFill>
                <a:srgbClr val="953735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" y="6468133"/>
            <a:ext cx="4846627" cy="368963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18" name="Connettore 1 17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po 18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21" name="Immagine 20" descr="alma-logo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22" name="Rettangolo 21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pic>
        <p:nvPicPr>
          <p:cNvPr id="3" name="Immagine 2" descr="co-immunoprecipitation-650px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2" y="2606429"/>
            <a:ext cx="5808348" cy="37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2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806157" y="365385"/>
            <a:ext cx="544037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 smtClean="0">
                <a:solidFill>
                  <a:srgbClr val="953735"/>
                </a:solidFill>
                <a:latin typeface="Century Gothic" panose="020B0502020202020204" pitchFamily="34" charset="0"/>
              </a:rPr>
              <a:t>Curation and Databases</a:t>
            </a:r>
            <a:endParaRPr lang="it-IT" sz="2000" b="1" dirty="0">
              <a:solidFill>
                <a:srgbClr val="953735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1427826" y="4548836"/>
            <a:ext cx="2454706" cy="1480343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 w="12700" cmpd="sng">
            <a:solidFill>
              <a:srgbClr val="36290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t-IT" b="1" dirty="0" smtClean="0">
                <a:solidFill>
                  <a:srgbClr val="36290F"/>
                </a:solidFill>
              </a:rPr>
              <a:t>  Molecular </a:t>
            </a:r>
            <a:r>
              <a:rPr lang="it-IT" b="1" dirty="0" err="1" smtClean="0">
                <a:solidFill>
                  <a:srgbClr val="36290F"/>
                </a:solidFill>
              </a:rPr>
              <a:t>Interaction</a:t>
            </a:r>
            <a:endParaRPr lang="it-IT" b="1" dirty="0" smtClean="0">
              <a:solidFill>
                <a:srgbClr val="36290F"/>
              </a:solidFill>
            </a:endParaRPr>
          </a:p>
          <a:p>
            <a:r>
              <a:rPr lang="it-IT" b="1" dirty="0" smtClean="0">
                <a:solidFill>
                  <a:srgbClr val="36290F"/>
                </a:solidFill>
              </a:rPr>
              <a:t>	</a:t>
            </a:r>
            <a:r>
              <a:rPr lang="it-IT" b="1" dirty="0" err="1" smtClean="0">
                <a:solidFill>
                  <a:srgbClr val="36290F"/>
                </a:solidFill>
              </a:rPr>
              <a:t>DataBases</a:t>
            </a:r>
            <a:endParaRPr lang="it-IT" b="1" dirty="0">
              <a:solidFill>
                <a:srgbClr val="36290F"/>
              </a:solidFill>
            </a:endParaRPr>
          </a:p>
        </p:txBody>
      </p:sp>
      <p:sp>
        <p:nvSpPr>
          <p:cNvPr id="56" name="AutoShape 10"/>
          <p:cNvSpPr>
            <a:spLocks noChangeArrowheads="1"/>
          </p:cNvSpPr>
          <p:nvPr/>
        </p:nvSpPr>
        <p:spPr bwMode="auto">
          <a:xfrm rot="16200000">
            <a:off x="2777803" y="1852871"/>
            <a:ext cx="295296" cy="540544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D99694"/>
          </a:solidFill>
          <a:ln w="12700" cmpd="sng">
            <a:solidFill>
              <a:srgbClr val="36290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it-IT"/>
          </a:p>
        </p:txBody>
      </p:sp>
      <p:pic>
        <p:nvPicPr>
          <p:cNvPr id="60" name="Immagin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402" y="1350623"/>
            <a:ext cx="936781" cy="444104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26" name="Gruppo 25"/>
          <p:cNvGrpSpPr/>
          <p:nvPr/>
        </p:nvGrpSpPr>
        <p:grpSpPr>
          <a:xfrm>
            <a:off x="0" y="14891"/>
            <a:ext cx="9144000" cy="951663"/>
            <a:chOff x="0" y="14891"/>
            <a:chExt cx="9144000" cy="951663"/>
          </a:xfrm>
        </p:grpSpPr>
        <p:cxnSp>
          <p:nvCxnSpPr>
            <p:cNvPr id="27" name="Connettore 1 26"/>
            <p:cNvCxnSpPr/>
            <p:nvPr/>
          </p:nvCxnSpPr>
          <p:spPr>
            <a:xfrm>
              <a:off x="0" y="96655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uppo 27"/>
            <p:cNvGrpSpPr/>
            <p:nvPr/>
          </p:nvGrpSpPr>
          <p:grpSpPr>
            <a:xfrm>
              <a:off x="29200" y="14891"/>
              <a:ext cx="8954222" cy="878844"/>
              <a:chOff x="189778" y="190078"/>
              <a:chExt cx="10532094" cy="1199849"/>
            </a:xfrm>
          </p:grpSpPr>
          <p:pic>
            <p:nvPicPr>
              <p:cNvPr id="29" name="Immagine 28" descr="alma-logo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778" y="190078"/>
                <a:ext cx="1815661" cy="1199849"/>
              </a:xfrm>
              <a:prstGeom prst="rect">
                <a:avLst/>
              </a:prstGeom>
            </p:spPr>
          </p:pic>
          <p:sp>
            <p:nvSpPr>
              <p:cNvPr id="30" name="Rettangolo 29"/>
              <p:cNvSpPr/>
              <p:nvPr/>
            </p:nvSpPr>
            <p:spPr>
              <a:xfrm>
                <a:off x="2239006" y="190078"/>
                <a:ext cx="8482866" cy="54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Course on Protein Networks and Systems Biology</a:t>
                </a:r>
                <a:endParaRPr lang="it-IT" sz="2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pic>
        <p:nvPicPr>
          <p:cNvPr id="61" name="Immagin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84458"/>
            <a:ext cx="4721412" cy="359431"/>
          </a:xfrm>
          <a:prstGeom prst="rect">
            <a:avLst/>
          </a:prstGeom>
        </p:spPr>
      </p:pic>
      <p:pic>
        <p:nvPicPr>
          <p:cNvPr id="4" name="Immagine 3" descr="the-art-of-content-curation-e141388659451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41" y="1648556"/>
            <a:ext cx="2314667" cy="154386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3496710" y="1201213"/>
            <a:ext cx="217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Scientific</a:t>
            </a:r>
            <a:r>
              <a:rPr lang="it-IT" dirty="0" smtClean="0"/>
              <a:t> </a:t>
            </a:r>
            <a:r>
              <a:rPr lang="it-IT" dirty="0" err="1" smtClean="0"/>
              <a:t>Curators</a:t>
            </a:r>
            <a:endParaRPr lang="it-IT" dirty="0"/>
          </a:p>
        </p:txBody>
      </p:sp>
      <p:pic>
        <p:nvPicPr>
          <p:cNvPr id="11" name="Immagine 10" descr="frankestai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" y="1648556"/>
            <a:ext cx="2533837" cy="1270915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268941" y="1201213"/>
            <a:ext cx="189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Wet</a:t>
            </a:r>
            <a:r>
              <a:rPr lang="it-IT" dirty="0" smtClean="0"/>
              <a:t> Lab </a:t>
            </a:r>
            <a:r>
              <a:rPr lang="it-IT" dirty="0" err="1" smtClean="0"/>
              <a:t>Scientists</a:t>
            </a:r>
            <a:endParaRPr lang="it-IT" dirty="0"/>
          </a:p>
        </p:txBody>
      </p:sp>
      <p:pic>
        <p:nvPicPr>
          <p:cNvPr id="23" name="Immagine 22" descr="eurome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84" y="1335682"/>
            <a:ext cx="700144" cy="50010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5" name="Immagine 24" descr="ncbi_logo_w500x24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225" y="1996165"/>
            <a:ext cx="1057089" cy="52220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1" name="Immagine 30" descr="uniptot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079" y="1918202"/>
            <a:ext cx="1318559" cy="79113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3" name="AutoShape 10"/>
          <p:cNvSpPr>
            <a:spLocks noChangeArrowheads="1"/>
          </p:cNvSpPr>
          <p:nvPr/>
        </p:nvSpPr>
        <p:spPr bwMode="auto">
          <a:xfrm rot="9433123">
            <a:off x="1915990" y="3388199"/>
            <a:ext cx="453073" cy="107307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D99694"/>
          </a:solidFill>
          <a:ln w="12700" cmpd="sng">
            <a:solidFill>
              <a:srgbClr val="36290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it-IT"/>
          </a:p>
        </p:txBody>
      </p:sp>
      <p:sp>
        <p:nvSpPr>
          <p:cNvPr id="64" name="AutoShape 10"/>
          <p:cNvSpPr>
            <a:spLocks noChangeArrowheads="1"/>
          </p:cNvSpPr>
          <p:nvPr/>
        </p:nvSpPr>
        <p:spPr bwMode="auto">
          <a:xfrm rot="1273950">
            <a:off x="2977215" y="3430141"/>
            <a:ext cx="453073" cy="107307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D99694"/>
          </a:solidFill>
          <a:ln w="12700" cmpd="sng">
            <a:solidFill>
              <a:srgbClr val="36290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20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5708</TotalTime>
  <Words>1964</Words>
  <Application>Microsoft Macintosh PowerPoint</Application>
  <PresentationFormat>Presentazione su schermo (4:3)</PresentationFormat>
  <Paragraphs>253</Paragraphs>
  <Slides>28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Collegamenti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0" baseType="lpstr">
      <vt:lpstr>Tema di Office</vt:lpstr>
      <vt:lpstr>\\localhost\Users\luanalicata\Desktop\Documento1!OLE_LINK1</vt:lpstr>
      <vt:lpstr>Bioinformatics tools to study  protein-protein and protein-ligand interactions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PPI databases categorization and qualifications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Luana Licata</dc:creator>
  <cp:lastModifiedBy>Luana Licata</cp:lastModifiedBy>
  <cp:revision>225</cp:revision>
  <dcterms:created xsi:type="dcterms:W3CDTF">2015-10-12T08:54:10Z</dcterms:created>
  <dcterms:modified xsi:type="dcterms:W3CDTF">2015-12-15T15:49:14Z</dcterms:modified>
</cp:coreProperties>
</file>